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3" r:id="rId9"/>
    <p:sldId id="262" r:id="rId10"/>
    <p:sldId id="268" r:id="rId11"/>
    <p:sldId id="269" r:id="rId12"/>
    <p:sldId id="264" r:id="rId13"/>
    <p:sldId id="266" r:id="rId14"/>
    <p:sldId id="265" r:id="rId15"/>
  </p:sldIdLst>
  <p:sldSz cx="18288000" cy="10287000"/>
  <p:notesSz cx="6858000" cy="9144000"/>
  <p:embeddedFontLst>
    <p:embeddedFont>
      <p:font typeface="Saira" panose="020B0604020202020204" charset="0"/>
      <p:regular r:id="rId16"/>
    </p:embeddedFont>
    <p:embeddedFont>
      <p:font typeface="Saira Bold" panose="020B0604020202020204" charset="0"/>
      <p:regular r:id="rId17"/>
    </p:embeddedFont>
    <p:embeddedFont>
      <p:font typeface="Saira Heavy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svg"/><Relationship Id="rId7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D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583355" y="1028700"/>
            <a:ext cx="10761103" cy="8229600"/>
            <a:chOff x="0" y="0"/>
            <a:chExt cx="1286379" cy="9837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86379" cy="983764"/>
            </a:xfrm>
            <a:custGeom>
              <a:avLst/>
              <a:gdLst/>
              <a:ahLst/>
              <a:cxnLst/>
              <a:rect l="l" t="t" r="r" b="b"/>
              <a:pathLst>
                <a:path w="1286379" h="983764">
                  <a:moveTo>
                    <a:pt x="16547" y="0"/>
                  </a:moveTo>
                  <a:lnTo>
                    <a:pt x="1269832" y="0"/>
                  </a:lnTo>
                  <a:cubicBezTo>
                    <a:pt x="1278971" y="0"/>
                    <a:pt x="1286379" y="7408"/>
                    <a:pt x="1286379" y="16547"/>
                  </a:cubicBezTo>
                  <a:lnTo>
                    <a:pt x="1286379" y="967217"/>
                  </a:lnTo>
                  <a:cubicBezTo>
                    <a:pt x="1286379" y="976356"/>
                    <a:pt x="1278971" y="983764"/>
                    <a:pt x="1269832" y="983764"/>
                  </a:cubicBezTo>
                  <a:lnTo>
                    <a:pt x="16547" y="983764"/>
                  </a:lnTo>
                  <a:cubicBezTo>
                    <a:pt x="7408" y="983764"/>
                    <a:pt x="0" y="976356"/>
                    <a:pt x="0" y="967217"/>
                  </a:cubicBezTo>
                  <a:lnTo>
                    <a:pt x="0" y="16547"/>
                  </a:lnTo>
                  <a:cubicBezTo>
                    <a:pt x="0" y="7408"/>
                    <a:pt x="7408" y="0"/>
                    <a:pt x="16547" y="0"/>
                  </a:cubicBezTo>
                  <a:close/>
                </a:path>
              </a:pathLst>
            </a:custGeom>
            <a:blipFill>
              <a:blip r:embed="rId2"/>
              <a:stretch>
                <a:fillRect l="-7717" r="-7717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-5400000">
            <a:off x="770728" y="769031"/>
            <a:ext cx="6328668" cy="8856626"/>
            <a:chOff x="0" y="0"/>
            <a:chExt cx="1666810" cy="23326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66810" cy="2332609"/>
            </a:xfrm>
            <a:custGeom>
              <a:avLst/>
              <a:gdLst/>
              <a:ahLst/>
              <a:cxnLst/>
              <a:rect l="l" t="t" r="r" b="b"/>
              <a:pathLst>
                <a:path w="1666810" h="2332609">
                  <a:moveTo>
                    <a:pt x="37923" y="0"/>
                  </a:moveTo>
                  <a:lnTo>
                    <a:pt x="1628887" y="0"/>
                  </a:lnTo>
                  <a:cubicBezTo>
                    <a:pt x="1649831" y="0"/>
                    <a:pt x="1666810" y="16979"/>
                    <a:pt x="1666810" y="37923"/>
                  </a:cubicBezTo>
                  <a:lnTo>
                    <a:pt x="1666810" y="2294687"/>
                  </a:lnTo>
                  <a:cubicBezTo>
                    <a:pt x="1666810" y="2315631"/>
                    <a:pt x="1649831" y="2332609"/>
                    <a:pt x="1628887" y="2332609"/>
                  </a:cubicBezTo>
                  <a:lnTo>
                    <a:pt x="37923" y="2332609"/>
                  </a:lnTo>
                  <a:cubicBezTo>
                    <a:pt x="16979" y="2332609"/>
                    <a:pt x="0" y="2315631"/>
                    <a:pt x="0" y="2294687"/>
                  </a:cubicBezTo>
                  <a:lnTo>
                    <a:pt x="0" y="37923"/>
                  </a:lnTo>
                  <a:cubicBezTo>
                    <a:pt x="0" y="16979"/>
                    <a:pt x="16979" y="0"/>
                    <a:pt x="37923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85725"/>
              <a:ext cx="1666810" cy="22468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028700" y="7322078"/>
            <a:ext cx="1292010" cy="0"/>
          </a:xfrm>
          <a:prstGeom prst="line">
            <a:avLst/>
          </a:prstGeom>
          <a:ln w="9525" cap="flat">
            <a:solidFill>
              <a:srgbClr val="ECDDD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2035758" y="247921"/>
            <a:ext cx="1899304" cy="1689839"/>
          </a:xfrm>
          <a:custGeom>
            <a:avLst/>
            <a:gdLst/>
            <a:ahLst/>
            <a:cxnLst/>
            <a:rect l="l" t="t" r="r" b="b"/>
            <a:pathLst>
              <a:path w="1899304" h="1689839">
                <a:moveTo>
                  <a:pt x="0" y="0"/>
                </a:moveTo>
                <a:lnTo>
                  <a:pt x="1899304" y="0"/>
                </a:lnTo>
                <a:lnTo>
                  <a:pt x="1899304" y="1689839"/>
                </a:lnTo>
                <a:lnTo>
                  <a:pt x="0" y="16898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8700" y="3909353"/>
            <a:ext cx="6525914" cy="269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68"/>
              </a:lnSpc>
            </a:pPr>
            <a:r>
              <a:rPr lang="en-US" sz="10368" b="1" dirty="0">
                <a:solidFill>
                  <a:srgbClr val="ECDDD4"/>
                </a:solidFill>
                <a:latin typeface="Saira Heavy"/>
                <a:ea typeface="Saira Heavy"/>
                <a:cs typeface="Saira Heavy"/>
                <a:sym typeface="Saira Heavy"/>
              </a:rPr>
              <a:t>COMPANY PROFILE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605941"/>
            <a:ext cx="6777715" cy="502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4722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DAYA VISI KONSULTAN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6725189"/>
            <a:ext cx="6777715" cy="579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2"/>
              </a:lnSpc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Saira"/>
                <a:ea typeface="Saira"/>
                <a:cs typeface="Saira"/>
                <a:sym typeface="Saira"/>
              </a:rPr>
              <a:t>“</a:t>
            </a:r>
            <a:r>
              <a:rPr lang="en-ID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Saira" panose="020B0604020202020204" charset="0"/>
              </a:rPr>
              <a:t>Strategic HR &amp; Organization Development Partner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Saira" panose="020B0604020202020204" charset="0"/>
                <a:ea typeface="Saira"/>
                <a:cs typeface="Saira"/>
                <a:sym typeface="Saira"/>
              </a:rPr>
              <a:t>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7593540"/>
            <a:ext cx="2503538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www.davitaconsulting.com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3173425"/>
            <a:ext cx="3690165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Consulting, Training, Counseling, Recruiting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745818" y="1266062"/>
            <a:ext cx="325854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4459354" y="-3447892"/>
            <a:ext cx="9369292" cy="17290473"/>
            <a:chOff x="0" y="0"/>
            <a:chExt cx="2467632" cy="45538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67633" cy="4553869"/>
            </a:xfrm>
            <a:custGeom>
              <a:avLst/>
              <a:gdLst/>
              <a:ahLst/>
              <a:cxnLst/>
              <a:rect l="l" t="t" r="r" b="b"/>
              <a:pathLst>
                <a:path w="2467633" h="4553869">
                  <a:moveTo>
                    <a:pt x="25616" y="0"/>
                  </a:moveTo>
                  <a:lnTo>
                    <a:pt x="2442017" y="0"/>
                  </a:lnTo>
                  <a:cubicBezTo>
                    <a:pt x="2448811" y="0"/>
                    <a:pt x="2455326" y="2699"/>
                    <a:pt x="2460130" y="7503"/>
                  </a:cubicBezTo>
                  <a:cubicBezTo>
                    <a:pt x="2464934" y="12306"/>
                    <a:pt x="2467633" y="18822"/>
                    <a:pt x="2467633" y="25616"/>
                  </a:cubicBezTo>
                  <a:lnTo>
                    <a:pt x="2467633" y="4528254"/>
                  </a:lnTo>
                  <a:cubicBezTo>
                    <a:pt x="2467633" y="4535048"/>
                    <a:pt x="2464934" y="4541563"/>
                    <a:pt x="2460130" y="4546367"/>
                  </a:cubicBezTo>
                  <a:cubicBezTo>
                    <a:pt x="2455326" y="4551171"/>
                    <a:pt x="2448811" y="4553869"/>
                    <a:pt x="2442017" y="4553869"/>
                  </a:cubicBezTo>
                  <a:lnTo>
                    <a:pt x="25616" y="4553869"/>
                  </a:lnTo>
                  <a:cubicBezTo>
                    <a:pt x="18822" y="4553869"/>
                    <a:pt x="12306" y="4551171"/>
                    <a:pt x="7503" y="4546367"/>
                  </a:cubicBezTo>
                  <a:cubicBezTo>
                    <a:pt x="2699" y="4541563"/>
                    <a:pt x="0" y="4535048"/>
                    <a:pt x="0" y="4528254"/>
                  </a:cubicBezTo>
                  <a:lnTo>
                    <a:pt x="0" y="25616"/>
                  </a:lnTo>
                  <a:cubicBezTo>
                    <a:pt x="0" y="18822"/>
                    <a:pt x="2699" y="12306"/>
                    <a:pt x="7503" y="7503"/>
                  </a:cubicBezTo>
                  <a:cubicBezTo>
                    <a:pt x="12306" y="2699"/>
                    <a:pt x="18822" y="0"/>
                    <a:pt x="25616" y="0"/>
                  </a:cubicBezTo>
                  <a:close/>
                </a:path>
              </a:pathLst>
            </a:custGeom>
            <a:solidFill>
              <a:srgbClr val="ECDDD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85725"/>
              <a:ext cx="2467632" cy="44681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514143" y="1704583"/>
            <a:ext cx="5837766" cy="6877835"/>
            <a:chOff x="0" y="0"/>
            <a:chExt cx="696063" cy="82007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96063" cy="820076"/>
            </a:xfrm>
            <a:custGeom>
              <a:avLst/>
              <a:gdLst/>
              <a:ahLst/>
              <a:cxnLst/>
              <a:rect l="l" t="t" r="r" b="b"/>
              <a:pathLst>
                <a:path w="696063" h="820076">
                  <a:moveTo>
                    <a:pt x="30502" y="0"/>
                  </a:moveTo>
                  <a:lnTo>
                    <a:pt x="665561" y="0"/>
                  </a:lnTo>
                  <a:cubicBezTo>
                    <a:pt x="673651" y="0"/>
                    <a:pt x="681409" y="3214"/>
                    <a:pt x="687130" y="8934"/>
                  </a:cubicBezTo>
                  <a:cubicBezTo>
                    <a:pt x="692850" y="14654"/>
                    <a:pt x="696063" y="22412"/>
                    <a:pt x="696063" y="30502"/>
                  </a:cubicBezTo>
                  <a:lnTo>
                    <a:pt x="696063" y="789573"/>
                  </a:lnTo>
                  <a:cubicBezTo>
                    <a:pt x="696063" y="806419"/>
                    <a:pt x="682407" y="820076"/>
                    <a:pt x="665561" y="820076"/>
                  </a:cubicBezTo>
                  <a:lnTo>
                    <a:pt x="30502" y="820076"/>
                  </a:lnTo>
                  <a:cubicBezTo>
                    <a:pt x="13656" y="820076"/>
                    <a:pt x="0" y="806419"/>
                    <a:pt x="0" y="789573"/>
                  </a:cubicBezTo>
                  <a:lnTo>
                    <a:pt x="0" y="30502"/>
                  </a:lnTo>
                  <a:cubicBezTo>
                    <a:pt x="0" y="13656"/>
                    <a:pt x="13656" y="0"/>
                    <a:pt x="30502" y="0"/>
                  </a:cubicBezTo>
                  <a:close/>
                </a:path>
              </a:pathLst>
            </a:custGeom>
            <a:blipFill>
              <a:blip r:embed="rId3"/>
              <a:stretch>
                <a:fillRect l="-54725" r="-54725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8194348" y="859663"/>
            <a:ext cx="1899304" cy="1689839"/>
          </a:xfrm>
          <a:custGeom>
            <a:avLst/>
            <a:gdLst/>
            <a:ahLst/>
            <a:cxnLst/>
            <a:rect l="l" t="t" r="r" b="b"/>
            <a:pathLst>
              <a:path w="1899304" h="1689839">
                <a:moveTo>
                  <a:pt x="0" y="0"/>
                </a:moveTo>
                <a:lnTo>
                  <a:pt x="1899304" y="0"/>
                </a:lnTo>
                <a:lnTo>
                  <a:pt x="1899304" y="1689839"/>
                </a:lnTo>
                <a:lnTo>
                  <a:pt x="0" y="16898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583558" y="1913386"/>
            <a:ext cx="7591242" cy="269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68"/>
              </a:lnSpc>
            </a:pPr>
            <a:r>
              <a:rPr lang="en-US" sz="10368" b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Company Overview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97203" y="4917301"/>
            <a:ext cx="7708319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ID" sz="2800" dirty="0">
                <a:latin typeface="Saira" panose="020B0604020202020204" charset="0"/>
              </a:rPr>
              <a:t>PT Daya Visi </a:t>
            </a:r>
            <a:r>
              <a:rPr lang="en-ID" sz="2800" dirty="0" err="1">
                <a:latin typeface="Saira" panose="020B0604020202020204" charset="0"/>
              </a:rPr>
              <a:t>Konsultan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adalah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mitra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strategis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dalam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bidang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Sumber</a:t>
            </a:r>
            <a:r>
              <a:rPr lang="en-ID" sz="2800" dirty="0">
                <a:latin typeface="Saira" panose="020B0604020202020204" charset="0"/>
              </a:rPr>
              <a:t> Daya </a:t>
            </a:r>
            <a:r>
              <a:rPr lang="en-ID" sz="2800" dirty="0" err="1">
                <a:latin typeface="Saira" panose="020B0604020202020204" charset="0"/>
              </a:rPr>
              <a:t>Manusia</a:t>
            </a:r>
            <a:r>
              <a:rPr lang="en-ID" sz="2800" dirty="0">
                <a:latin typeface="Saira" panose="020B0604020202020204" charset="0"/>
              </a:rPr>
              <a:t> dan </a:t>
            </a:r>
            <a:r>
              <a:rPr lang="en-ID" sz="2800" dirty="0" err="1">
                <a:latin typeface="Saira" panose="020B0604020202020204" charset="0"/>
              </a:rPr>
              <a:t>Pengembangan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Organisasi</a:t>
            </a:r>
            <a:r>
              <a:rPr lang="en-ID" sz="2800" dirty="0">
                <a:latin typeface="Saira" panose="020B0604020202020204" charset="0"/>
              </a:rPr>
              <a:t>.</a:t>
            </a:r>
          </a:p>
          <a:p>
            <a:r>
              <a:rPr lang="en-ID" sz="2800" dirty="0">
                <a:latin typeface="Saira" panose="020B0604020202020204" charset="0"/>
              </a:rPr>
              <a:t>Kami </a:t>
            </a:r>
            <a:r>
              <a:rPr lang="en-ID" sz="2800" dirty="0" err="1">
                <a:latin typeface="Saira" panose="020B0604020202020204" charset="0"/>
              </a:rPr>
              <a:t>membantu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organisasi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merancang</a:t>
            </a:r>
            <a:r>
              <a:rPr lang="en-ID" sz="2800" dirty="0">
                <a:latin typeface="Saira" panose="020B0604020202020204" charset="0"/>
              </a:rPr>
              <a:t>, </a:t>
            </a:r>
            <a:r>
              <a:rPr lang="en-ID" sz="2800" dirty="0" err="1">
                <a:latin typeface="Saira" panose="020B0604020202020204" charset="0"/>
              </a:rPr>
              <a:t>mengembangkan</a:t>
            </a:r>
            <a:r>
              <a:rPr lang="en-ID" sz="2800" dirty="0">
                <a:latin typeface="Saira" panose="020B0604020202020204" charset="0"/>
              </a:rPr>
              <a:t>, dan </a:t>
            </a:r>
            <a:r>
              <a:rPr lang="en-ID" sz="2800" dirty="0" err="1">
                <a:latin typeface="Saira" panose="020B0604020202020204" charset="0"/>
              </a:rPr>
              <a:t>mengoptimalkan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sistem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serta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kapabilitas</a:t>
            </a:r>
            <a:r>
              <a:rPr lang="en-ID" sz="2800" dirty="0">
                <a:latin typeface="Saira" panose="020B0604020202020204" charset="0"/>
              </a:rPr>
              <a:t> SDM </a:t>
            </a:r>
            <a:r>
              <a:rPr lang="en-ID" sz="2800" dirty="0" err="1">
                <a:latin typeface="Saira" panose="020B0604020202020204" charset="0"/>
              </a:rPr>
              <a:t>melalui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pendekatan</a:t>
            </a:r>
            <a:r>
              <a:rPr lang="en-ID" sz="2800" dirty="0">
                <a:latin typeface="Saira" panose="020B0604020202020204" charset="0"/>
              </a:rPr>
              <a:t> yang: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D" sz="2800" dirty="0" err="1">
                <a:latin typeface="Saira" panose="020B0604020202020204" charset="0"/>
              </a:rPr>
              <a:t>Berbasis</a:t>
            </a:r>
            <a:r>
              <a:rPr lang="en-ID" sz="2800" dirty="0">
                <a:latin typeface="Saira" panose="020B0604020202020204" charset="0"/>
              </a:rPr>
              <a:t> data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D" sz="2800" dirty="0" err="1">
                <a:latin typeface="Saira" panose="020B0604020202020204" charset="0"/>
              </a:rPr>
              <a:t>Berorientasi</a:t>
            </a:r>
            <a:r>
              <a:rPr lang="en-ID" sz="2800" dirty="0">
                <a:latin typeface="Saira" panose="020B0604020202020204" charset="0"/>
              </a:rPr>
              <a:t> pada </a:t>
            </a:r>
            <a:r>
              <a:rPr lang="en-ID" sz="2800" dirty="0" err="1">
                <a:latin typeface="Saira" panose="020B0604020202020204" charset="0"/>
              </a:rPr>
              <a:t>hasil</a:t>
            </a:r>
            <a:r>
              <a:rPr lang="en-ID" sz="2800" dirty="0">
                <a:latin typeface="Saira" panose="020B0604020202020204" charset="0"/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D" sz="2800" dirty="0" err="1">
                <a:latin typeface="Saira" panose="020B0604020202020204" charset="0"/>
              </a:rPr>
              <a:t>Berfokus</a:t>
            </a:r>
            <a:r>
              <a:rPr lang="en-ID" sz="2800" dirty="0">
                <a:latin typeface="Saira" panose="020B0604020202020204" charset="0"/>
              </a:rPr>
              <a:t> pada </a:t>
            </a:r>
            <a:r>
              <a:rPr lang="en-ID" sz="2800" dirty="0" err="1">
                <a:latin typeface="Saira" panose="020B0604020202020204" charset="0"/>
              </a:rPr>
              <a:t>manusia</a:t>
            </a:r>
            <a:r>
              <a:rPr lang="en-ID" sz="2800" dirty="0">
                <a:latin typeface="Saira" panose="020B0604020202020204" charset="0"/>
              </a:rPr>
              <a:t> (human-</a:t>
            </a:r>
            <a:r>
              <a:rPr lang="en-ID" sz="2800" dirty="0" err="1">
                <a:latin typeface="Saira" panose="020B0604020202020204" charset="0"/>
              </a:rPr>
              <a:t>centered</a:t>
            </a:r>
            <a:r>
              <a:rPr lang="en-ID" sz="2800" dirty="0">
                <a:latin typeface="Saira" panose="020B0604020202020204" charset="0"/>
              </a:rPr>
              <a:t>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591932" y="1266062"/>
            <a:ext cx="633626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D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847225" y="-1413376"/>
            <a:ext cx="10789729" cy="13137444"/>
            <a:chOff x="0" y="0"/>
            <a:chExt cx="2841739" cy="34600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41739" cy="3460067"/>
            </a:xfrm>
            <a:custGeom>
              <a:avLst/>
              <a:gdLst/>
              <a:ahLst/>
              <a:cxnLst/>
              <a:rect l="l" t="t" r="r" b="b"/>
              <a:pathLst>
                <a:path w="2841739" h="3460067">
                  <a:moveTo>
                    <a:pt x="22243" y="0"/>
                  </a:moveTo>
                  <a:lnTo>
                    <a:pt x="2819496" y="0"/>
                  </a:lnTo>
                  <a:cubicBezTo>
                    <a:pt x="2825395" y="0"/>
                    <a:pt x="2831053" y="2343"/>
                    <a:pt x="2835224" y="6515"/>
                  </a:cubicBezTo>
                  <a:cubicBezTo>
                    <a:pt x="2839396" y="10686"/>
                    <a:pt x="2841739" y="16344"/>
                    <a:pt x="2841739" y="22243"/>
                  </a:cubicBezTo>
                  <a:lnTo>
                    <a:pt x="2841739" y="3437824"/>
                  </a:lnTo>
                  <a:cubicBezTo>
                    <a:pt x="2841739" y="3443724"/>
                    <a:pt x="2839396" y="3449381"/>
                    <a:pt x="2835224" y="3453552"/>
                  </a:cubicBezTo>
                  <a:cubicBezTo>
                    <a:pt x="2831053" y="3457724"/>
                    <a:pt x="2825395" y="3460067"/>
                    <a:pt x="2819496" y="3460067"/>
                  </a:cubicBezTo>
                  <a:lnTo>
                    <a:pt x="22243" y="3460067"/>
                  </a:lnTo>
                  <a:cubicBezTo>
                    <a:pt x="16344" y="3460067"/>
                    <a:pt x="10686" y="3457724"/>
                    <a:pt x="6515" y="3453552"/>
                  </a:cubicBezTo>
                  <a:cubicBezTo>
                    <a:pt x="2343" y="3449381"/>
                    <a:pt x="0" y="3443724"/>
                    <a:pt x="0" y="3437824"/>
                  </a:cubicBezTo>
                  <a:lnTo>
                    <a:pt x="0" y="22243"/>
                  </a:lnTo>
                  <a:cubicBezTo>
                    <a:pt x="0" y="16344"/>
                    <a:pt x="2343" y="10686"/>
                    <a:pt x="6515" y="6515"/>
                  </a:cubicBezTo>
                  <a:cubicBezTo>
                    <a:pt x="10686" y="2343"/>
                    <a:pt x="16344" y="0"/>
                    <a:pt x="22243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85725"/>
              <a:ext cx="2841739" cy="3374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959093" y="2490370"/>
            <a:ext cx="1899304" cy="1689839"/>
          </a:xfrm>
          <a:custGeom>
            <a:avLst/>
            <a:gdLst/>
            <a:ahLst/>
            <a:cxnLst/>
            <a:rect l="l" t="t" r="r" b="b"/>
            <a:pathLst>
              <a:path w="1899304" h="1689839">
                <a:moveTo>
                  <a:pt x="0" y="0"/>
                </a:moveTo>
                <a:lnTo>
                  <a:pt x="1899304" y="0"/>
                </a:lnTo>
                <a:lnTo>
                  <a:pt x="1899304" y="1689839"/>
                </a:lnTo>
                <a:lnTo>
                  <a:pt x="0" y="16898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596166" y="3226912"/>
            <a:ext cx="6762143" cy="1180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8"/>
              </a:lnSpc>
            </a:pPr>
            <a:r>
              <a:rPr lang="en-US" sz="10368" b="1">
                <a:solidFill>
                  <a:srgbClr val="ECDDD4"/>
                </a:solidFill>
                <a:latin typeface="Saira Bold"/>
                <a:ea typeface="Saira Bold"/>
                <a:cs typeface="Saira Bold"/>
                <a:sym typeface="Saira Bold"/>
              </a:rPr>
              <a:t>Visi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166" y="5752216"/>
            <a:ext cx="6762143" cy="217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Menjadi mitra strategis terdepan dalam memberikan solusi inovatif dan berkelanjutan untuk pengembangan bisnis dan sumber daya manusia, serta menciptakan nilai tambah bagi klien di berbagai industri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591932" y="1266062"/>
            <a:ext cx="633626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03</a:t>
            </a:r>
          </a:p>
        </p:txBody>
      </p:sp>
      <p:pic>
        <p:nvPicPr>
          <p:cNvPr id="2050" name="Picture 2" descr="Business strategy success target goals.">
            <a:extLst>
              <a:ext uri="{FF2B5EF4-FFF2-40B4-BE49-F238E27FC236}">
                <a16:creationId xmlns:a16="http://schemas.microsoft.com/office/drawing/2014/main" id="{58B2452E-851C-37E7-6A53-05F1419FE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693" y="2019300"/>
            <a:ext cx="6029396" cy="5714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D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42402" y="6692123"/>
            <a:ext cx="8916657" cy="446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89"/>
              </a:lnSpc>
            </a:pPr>
            <a:r>
              <a:rPr lang="en-US" sz="13722" b="1">
                <a:solidFill>
                  <a:srgbClr val="442D26">
                    <a:alpha val="5882"/>
                  </a:srgbClr>
                </a:solidFill>
                <a:latin typeface="Saira Bold"/>
                <a:ea typeface="Saira Bold"/>
                <a:cs typeface="Saira Bold"/>
                <a:sym typeface="Saira Bold"/>
              </a:rPr>
              <a:t>Statement</a:t>
            </a:r>
          </a:p>
          <a:p>
            <a:pPr algn="l">
              <a:lnSpc>
                <a:spcPts val="11389"/>
              </a:lnSpc>
            </a:pPr>
            <a:r>
              <a:rPr lang="en-US" sz="13722" b="1">
                <a:solidFill>
                  <a:srgbClr val="442D26">
                    <a:alpha val="5882"/>
                  </a:srgbClr>
                </a:solidFill>
                <a:latin typeface="Saira Bold"/>
                <a:ea typeface="Saira Bold"/>
                <a:cs typeface="Saira Bold"/>
                <a:sym typeface="Saira Bold"/>
              </a:rPr>
              <a:t>StatementStatement</a:t>
            </a:r>
          </a:p>
        </p:txBody>
      </p:sp>
      <p:grpSp>
        <p:nvGrpSpPr>
          <p:cNvPr id="8" name="Group 8"/>
          <p:cNvGrpSpPr/>
          <p:nvPr/>
        </p:nvGrpSpPr>
        <p:grpSpPr>
          <a:xfrm rot="-5400000">
            <a:off x="8793588" y="266736"/>
            <a:ext cx="932837" cy="19506515"/>
            <a:chOff x="0" y="0"/>
            <a:chExt cx="245685" cy="51375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5685" cy="5137519"/>
            </a:xfrm>
            <a:custGeom>
              <a:avLst/>
              <a:gdLst/>
              <a:ahLst/>
              <a:cxnLst/>
              <a:rect l="l" t="t" r="r" b="b"/>
              <a:pathLst>
                <a:path w="245685" h="5137519">
                  <a:moveTo>
                    <a:pt x="122843" y="0"/>
                  </a:moveTo>
                  <a:lnTo>
                    <a:pt x="122843" y="0"/>
                  </a:lnTo>
                  <a:cubicBezTo>
                    <a:pt x="190687" y="0"/>
                    <a:pt x="245685" y="54999"/>
                    <a:pt x="245685" y="122843"/>
                  </a:cubicBezTo>
                  <a:lnTo>
                    <a:pt x="245685" y="5014676"/>
                  </a:lnTo>
                  <a:cubicBezTo>
                    <a:pt x="245685" y="5047256"/>
                    <a:pt x="232743" y="5078501"/>
                    <a:pt x="209706" y="5101539"/>
                  </a:cubicBezTo>
                  <a:cubicBezTo>
                    <a:pt x="186668" y="5124576"/>
                    <a:pt x="155423" y="5137519"/>
                    <a:pt x="122843" y="5137519"/>
                  </a:cubicBezTo>
                  <a:lnTo>
                    <a:pt x="122843" y="5137519"/>
                  </a:lnTo>
                  <a:cubicBezTo>
                    <a:pt x="90263" y="5137519"/>
                    <a:pt x="59017" y="5124576"/>
                    <a:pt x="35980" y="5101539"/>
                  </a:cubicBezTo>
                  <a:cubicBezTo>
                    <a:pt x="12942" y="5078501"/>
                    <a:pt x="0" y="5047256"/>
                    <a:pt x="0" y="5014676"/>
                  </a:cubicBezTo>
                  <a:lnTo>
                    <a:pt x="0" y="122843"/>
                  </a:lnTo>
                  <a:cubicBezTo>
                    <a:pt x="0" y="90263"/>
                    <a:pt x="12942" y="59017"/>
                    <a:pt x="35980" y="35980"/>
                  </a:cubicBezTo>
                  <a:cubicBezTo>
                    <a:pt x="59017" y="12942"/>
                    <a:pt x="90263" y="0"/>
                    <a:pt x="122843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85725"/>
              <a:ext cx="245685" cy="50517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188831" y="3267568"/>
            <a:ext cx="7670631" cy="5839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7" lvl="1" indent="-248284" algn="just">
              <a:lnSpc>
                <a:spcPts val="3219"/>
              </a:lnSpc>
              <a:buAutoNum type="arabicPeriod"/>
            </a:pPr>
            <a:r>
              <a:rPr lang="en-US" sz="2299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Memberikan layanan konsultasi berkualitas tinggi yang berfokus pada strategi bisnis, pengembangan organisasi, dan manajemen sumber daya manusia.</a:t>
            </a:r>
          </a:p>
          <a:p>
            <a:pPr marL="496567" lvl="1" indent="-248284" algn="just">
              <a:lnSpc>
                <a:spcPts val="3219"/>
              </a:lnSpc>
              <a:buAutoNum type="arabicPeriod"/>
            </a:pPr>
            <a:r>
              <a:rPr lang="en-US" sz="2299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Mendorong inovasi dan efisiensi operasional melalui analisis data, teknologi, dan pendekatan berbasis solusi.</a:t>
            </a:r>
          </a:p>
          <a:p>
            <a:pPr marL="496567" lvl="1" indent="-248284" algn="just">
              <a:lnSpc>
                <a:spcPts val="3219"/>
              </a:lnSpc>
              <a:buAutoNum type="arabicPeriod"/>
            </a:pPr>
            <a:r>
              <a:rPr lang="en-US" sz="2299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Membangun kemitraan jangka panjang dengan klien untuk mencapai pertumbuhan yang berkelanjutan dan berdaya saing.</a:t>
            </a:r>
          </a:p>
          <a:p>
            <a:pPr marL="496567" lvl="1" indent="-248284" algn="just">
              <a:lnSpc>
                <a:spcPts val="3219"/>
              </a:lnSpc>
              <a:buAutoNum type="arabicPeriod"/>
            </a:pPr>
            <a:r>
              <a:rPr lang="en-US" sz="2299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Meningkatkan kapabilitas tim klien melalui pelatihan, pengembangan keterampilan, dan transfer pengetahuan.</a:t>
            </a:r>
          </a:p>
          <a:p>
            <a:pPr marL="496567" lvl="1" indent="-248284" algn="just">
              <a:lnSpc>
                <a:spcPts val="3219"/>
              </a:lnSpc>
              <a:buAutoNum type="arabicPeriod"/>
            </a:pPr>
            <a:r>
              <a:rPr lang="en-US" sz="2299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Mengutamakan etika profesional dan integritas dalam setiap aspek layanan yang diberikan.</a:t>
            </a:r>
          </a:p>
          <a:p>
            <a:pPr algn="just">
              <a:lnSpc>
                <a:spcPts val="1960"/>
              </a:lnSpc>
            </a:pPr>
            <a:endParaRPr lang="en-US" sz="2299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2" name="AutoShape 12"/>
          <p:cNvSpPr/>
          <p:nvPr/>
        </p:nvSpPr>
        <p:spPr>
          <a:xfrm flipV="1">
            <a:off x="2024320" y="1713361"/>
            <a:ext cx="0" cy="3974049"/>
          </a:xfrm>
          <a:prstGeom prst="line">
            <a:avLst/>
          </a:prstGeom>
          <a:ln w="9525" cap="flat">
            <a:solidFill>
              <a:srgbClr val="442D2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16230600" y="2460748"/>
            <a:ext cx="1899304" cy="1689839"/>
          </a:xfrm>
          <a:custGeom>
            <a:avLst/>
            <a:gdLst/>
            <a:ahLst/>
            <a:cxnLst/>
            <a:rect l="l" t="t" r="r" b="b"/>
            <a:pathLst>
              <a:path w="1899304" h="1689839">
                <a:moveTo>
                  <a:pt x="0" y="0"/>
                </a:moveTo>
                <a:lnTo>
                  <a:pt x="1899304" y="0"/>
                </a:lnTo>
                <a:lnTo>
                  <a:pt x="1899304" y="1689839"/>
                </a:lnTo>
                <a:lnTo>
                  <a:pt x="0" y="16898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321995" y="1870206"/>
            <a:ext cx="6737064" cy="1211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05"/>
              </a:lnSpc>
            </a:pPr>
            <a:r>
              <a:rPr lang="en-US" sz="10368" b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Misi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679834" y="1266062"/>
            <a:ext cx="457823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04</a:t>
            </a:r>
          </a:p>
        </p:txBody>
      </p:sp>
      <p:pic>
        <p:nvPicPr>
          <p:cNvPr id="3074" name="Picture 2" descr="Man wearing suit moving the queen piece lifting it up in his fingers in a close up view with pawns visible behind on the desk.">
            <a:extLst>
              <a:ext uri="{FF2B5EF4-FFF2-40B4-BE49-F238E27FC236}">
                <a16:creationId xmlns:a16="http://schemas.microsoft.com/office/drawing/2014/main" id="{A13E7536-A745-E2A5-66E6-9AFB8F1A0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764" y="1713360"/>
            <a:ext cx="6112891" cy="61128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D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16975" y="1028700"/>
            <a:ext cx="6300555" cy="8229600"/>
            <a:chOff x="0" y="0"/>
            <a:chExt cx="753166" cy="9837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53166" cy="983764"/>
            </a:xfrm>
            <a:custGeom>
              <a:avLst/>
              <a:gdLst/>
              <a:ahLst/>
              <a:cxnLst/>
              <a:rect l="l" t="t" r="r" b="b"/>
              <a:pathLst>
                <a:path w="753166" h="983764">
                  <a:moveTo>
                    <a:pt x="28262" y="0"/>
                  </a:moveTo>
                  <a:lnTo>
                    <a:pt x="724905" y="0"/>
                  </a:lnTo>
                  <a:cubicBezTo>
                    <a:pt x="732400" y="0"/>
                    <a:pt x="739589" y="2978"/>
                    <a:pt x="744889" y="8278"/>
                  </a:cubicBezTo>
                  <a:cubicBezTo>
                    <a:pt x="750189" y="13578"/>
                    <a:pt x="753166" y="20766"/>
                    <a:pt x="753166" y="28262"/>
                  </a:cubicBezTo>
                  <a:lnTo>
                    <a:pt x="753166" y="955502"/>
                  </a:lnTo>
                  <a:cubicBezTo>
                    <a:pt x="753166" y="962998"/>
                    <a:pt x="750189" y="970186"/>
                    <a:pt x="744889" y="975486"/>
                  </a:cubicBezTo>
                  <a:cubicBezTo>
                    <a:pt x="739589" y="980786"/>
                    <a:pt x="732400" y="983764"/>
                    <a:pt x="724905" y="983764"/>
                  </a:cubicBezTo>
                  <a:lnTo>
                    <a:pt x="28262" y="983764"/>
                  </a:lnTo>
                  <a:cubicBezTo>
                    <a:pt x="12653" y="983764"/>
                    <a:pt x="0" y="971111"/>
                    <a:pt x="0" y="955502"/>
                  </a:cubicBezTo>
                  <a:lnTo>
                    <a:pt x="0" y="28262"/>
                  </a:lnTo>
                  <a:cubicBezTo>
                    <a:pt x="0" y="12653"/>
                    <a:pt x="12653" y="0"/>
                    <a:pt x="28262" y="0"/>
                  </a:cubicBezTo>
                  <a:close/>
                </a:path>
              </a:pathLst>
            </a:custGeom>
            <a:blipFill>
              <a:blip r:embed="rId2"/>
              <a:stretch>
                <a:fillRect l="-116110" r="-36900"/>
              </a:stretch>
            </a:blipFill>
          </p:spPr>
        </p:sp>
      </p:grpSp>
      <p:sp>
        <p:nvSpPr>
          <p:cNvPr id="7" name="AutoShape 7"/>
          <p:cNvSpPr/>
          <p:nvPr/>
        </p:nvSpPr>
        <p:spPr>
          <a:xfrm flipH="1" flipV="1">
            <a:off x="9385640" y="1028700"/>
            <a:ext cx="0" cy="8229600"/>
          </a:xfrm>
          <a:prstGeom prst="line">
            <a:avLst/>
          </a:prstGeom>
          <a:ln w="9525" cap="flat">
            <a:solidFill>
              <a:srgbClr val="442D2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4419011" y="158116"/>
            <a:ext cx="1899304" cy="1689839"/>
          </a:xfrm>
          <a:custGeom>
            <a:avLst/>
            <a:gdLst/>
            <a:ahLst/>
            <a:cxnLst/>
            <a:rect l="l" t="t" r="r" b="b"/>
            <a:pathLst>
              <a:path w="1899304" h="1689839">
                <a:moveTo>
                  <a:pt x="0" y="0"/>
                </a:moveTo>
                <a:lnTo>
                  <a:pt x="1899304" y="0"/>
                </a:lnTo>
                <a:lnTo>
                  <a:pt x="1899304" y="1689839"/>
                </a:lnTo>
                <a:lnTo>
                  <a:pt x="0" y="16898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953750" y="1805382"/>
            <a:ext cx="5364565" cy="269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68"/>
              </a:lnSpc>
            </a:pPr>
            <a:r>
              <a:rPr lang="en-US" sz="10368" b="1">
                <a:solidFill>
                  <a:srgbClr val="442D26"/>
                </a:solidFill>
                <a:latin typeface="Saira Heavy"/>
                <a:ea typeface="Saira Heavy"/>
                <a:cs typeface="Saira Heavy"/>
                <a:sym typeface="Saira Heavy"/>
              </a:rPr>
              <a:t>CORE VALUES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53750" y="6610819"/>
            <a:ext cx="2837211" cy="2831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4876" lvl="1" indent="-242438" algn="l">
              <a:lnSpc>
                <a:spcPts val="5614"/>
              </a:lnSpc>
              <a:buFont typeface="Arial"/>
              <a:buChar char="•"/>
            </a:pPr>
            <a:r>
              <a:rPr lang="en-US" sz="28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Inovasi</a:t>
            </a:r>
            <a:endParaRPr lang="en-US" sz="2800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  <a:p>
            <a:pPr marL="484876" lvl="1" indent="-242438" algn="l">
              <a:lnSpc>
                <a:spcPts val="5614"/>
              </a:lnSpc>
              <a:buFont typeface="Arial"/>
              <a:buChar char="•"/>
            </a:pPr>
            <a:r>
              <a:rPr lang="en-US" sz="28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Integritas</a:t>
            </a:r>
            <a:endParaRPr lang="en-US" sz="2800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  <a:p>
            <a:pPr marL="484876" lvl="1" indent="-242438" algn="l">
              <a:lnSpc>
                <a:spcPts val="5614"/>
              </a:lnSpc>
              <a:buFont typeface="Arial"/>
              <a:buChar char="•"/>
            </a:pPr>
            <a:r>
              <a:rPr lang="en-US" sz="28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Kolaborasi</a:t>
            </a:r>
            <a:endParaRPr lang="en-US" sz="2800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  <a:p>
            <a:pPr algn="l">
              <a:lnSpc>
                <a:spcPts val="5614"/>
              </a:lnSpc>
            </a:pPr>
            <a:endParaRPr lang="en-US" sz="3600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481103" y="6610819"/>
            <a:ext cx="3744455" cy="20826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84876" lvl="1" indent="-242438" algn="l">
              <a:lnSpc>
                <a:spcPts val="5614"/>
              </a:lnSpc>
              <a:buFont typeface="Arial"/>
              <a:buChar char="•"/>
            </a:pPr>
            <a:r>
              <a:rPr lang="en-US" sz="28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Profesionalisme</a:t>
            </a:r>
            <a:endParaRPr lang="en-US" sz="2800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  <a:p>
            <a:pPr marL="484876" lvl="1" indent="-242438" algn="l">
              <a:lnSpc>
                <a:spcPts val="5614"/>
              </a:lnSpc>
              <a:buFont typeface="Arial"/>
              <a:buChar char="•"/>
            </a:pPr>
            <a:r>
              <a:rPr lang="en-US" sz="28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Keberlanjutan</a:t>
            </a:r>
            <a:endParaRPr lang="en-US" sz="2800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  <a:p>
            <a:pPr algn="l">
              <a:lnSpc>
                <a:spcPts val="5614"/>
              </a:lnSpc>
            </a:pPr>
            <a:endParaRPr lang="en-US" sz="2800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591932" y="1266062"/>
            <a:ext cx="633626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6BA7A-7D54-D3C4-6193-4494C8A26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900953F-D30E-5B34-FCD1-00F3EAE96E35}"/>
              </a:ext>
            </a:extLst>
          </p:cNvPr>
          <p:cNvGrpSpPr/>
          <p:nvPr/>
        </p:nvGrpSpPr>
        <p:grpSpPr>
          <a:xfrm>
            <a:off x="11372068" y="-336670"/>
            <a:ext cx="7151504" cy="10960340"/>
            <a:chOff x="0" y="0"/>
            <a:chExt cx="854889" cy="131019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D317BF7-8DD8-80CB-157B-F1474BA0C520}"/>
                </a:ext>
              </a:extLst>
            </p:cNvPr>
            <p:cNvSpPr/>
            <p:nvPr/>
          </p:nvSpPr>
          <p:spPr>
            <a:xfrm>
              <a:off x="0" y="0"/>
              <a:ext cx="854889" cy="1310196"/>
            </a:xfrm>
            <a:custGeom>
              <a:avLst/>
              <a:gdLst/>
              <a:ahLst/>
              <a:cxnLst/>
              <a:rect l="l" t="t" r="r" b="b"/>
              <a:pathLst>
                <a:path w="854889" h="1310196">
                  <a:moveTo>
                    <a:pt x="24899" y="0"/>
                  </a:moveTo>
                  <a:lnTo>
                    <a:pt x="829990" y="0"/>
                  </a:lnTo>
                  <a:cubicBezTo>
                    <a:pt x="836593" y="0"/>
                    <a:pt x="842927" y="2623"/>
                    <a:pt x="847596" y="7293"/>
                  </a:cubicBezTo>
                  <a:cubicBezTo>
                    <a:pt x="852265" y="11962"/>
                    <a:pt x="854889" y="18295"/>
                    <a:pt x="854889" y="24899"/>
                  </a:cubicBezTo>
                  <a:lnTo>
                    <a:pt x="854889" y="1285297"/>
                  </a:lnTo>
                  <a:cubicBezTo>
                    <a:pt x="854889" y="1291901"/>
                    <a:pt x="852265" y="1298234"/>
                    <a:pt x="847596" y="1302903"/>
                  </a:cubicBezTo>
                  <a:cubicBezTo>
                    <a:pt x="842927" y="1307573"/>
                    <a:pt x="836593" y="1310196"/>
                    <a:pt x="829990" y="1310196"/>
                  </a:cubicBezTo>
                  <a:lnTo>
                    <a:pt x="24899" y="1310196"/>
                  </a:lnTo>
                  <a:cubicBezTo>
                    <a:pt x="18295" y="1310196"/>
                    <a:pt x="11962" y="1307573"/>
                    <a:pt x="7293" y="1302903"/>
                  </a:cubicBezTo>
                  <a:cubicBezTo>
                    <a:pt x="2623" y="1298234"/>
                    <a:pt x="0" y="1291901"/>
                    <a:pt x="0" y="1285297"/>
                  </a:cubicBezTo>
                  <a:lnTo>
                    <a:pt x="0" y="24899"/>
                  </a:lnTo>
                  <a:cubicBezTo>
                    <a:pt x="0" y="18295"/>
                    <a:pt x="2623" y="11962"/>
                    <a:pt x="7293" y="7293"/>
                  </a:cubicBezTo>
                  <a:cubicBezTo>
                    <a:pt x="11962" y="2623"/>
                    <a:pt x="18295" y="0"/>
                    <a:pt x="24899" y="0"/>
                  </a:cubicBezTo>
                  <a:close/>
                </a:path>
              </a:pathLst>
            </a:custGeom>
            <a:blipFill>
              <a:blip r:embed="rId2"/>
              <a:stretch>
                <a:fillRect l="-172460"/>
              </a:stretch>
            </a:blipFill>
          </p:spPr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0018446-1D18-3543-FD52-7BA6F99DC271}"/>
              </a:ext>
            </a:extLst>
          </p:cNvPr>
          <p:cNvGrpSpPr/>
          <p:nvPr/>
        </p:nvGrpSpPr>
        <p:grpSpPr>
          <a:xfrm>
            <a:off x="-592912" y="-336670"/>
            <a:ext cx="1168491" cy="10960340"/>
            <a:chOff x="0" y="0"/>
            <a:chExt cx="307751" cy="288667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9D7B0FE-13E7-E62E-AAAC-76D54628F19E}"/>
                </a:ext>
              </a:extLst>
            </p:cNvPr>
            <p:cNvSpPr/>
            <p:nvPr/>
          </p:nvSpPr>
          <p:spPr>
            <a:xfrm>
              <a:off x="0" y="0"/>
              <a:ext cx="307751" cy="2886674"/>
            </a:xfrm>
            <a:custGeom>
              <a:avLst/>
              <a:gdLst/>
              <a:ahLst/>
              <a:cxnLst/>
              <a:rect l="l" t="t" r="r" b="b"/>
              <a:pathLst>
                <a:path w="307751" h="2886674">
                  <a:moveTo>
                    <a:pt x="99384" y="0"/>
                  </a:moveTo>
                  <a:lnTo>
                    <a:pt x="208367" y="0"/>
                  </a:lnTo>
                  <a:cubicBezTo>
                    <a:pt x="263255" y="0"/>
                    <a:pt x="307751" y="44496"/>
                    <a:pt x="307751" y="99384"/>
                  </a:cubicBezTo>
                  <a:lnTo>
                    <a:pt x="307751" y="2787290"/>
                  </a:lnTo>
                  <a:cubicBezTo>
                    <a:pt x="307751" y="2842178"/>
                    <a:pt x="263255" y="2886674"/>
                    <a:pt x="208367" y="2886674"/>
                  </a:cubicBezTo>
                  <a:lnTo>
                    <a:pt x="99384" y="2886674"/>
                  </a:lnTo>
                  <a:cubicBezTo>
                    <a:pt x="44496" y="2886674"/>
                    <a:pt x="0" y="2842178"/>
                    <a:pt x="0" y="2787290"/>
                  </a:cubicBezTo>
                  <a:lnTo>
                    <a:pt x="0" y="99384"/>
                  </a:lnTo>
                  <a:cubicBezTo>
                    <a:pt x="0" y="44496"/>
                    <a:pt x="44496" y="0"/>
                    <a:pt x="99384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0179C3FF-73D9-6293-A3E0-0A1A0507714F}"/>
                </a:ext>
              </a:extLst>
            </p:cNvPr>
            <p:cNvSpPr txBox="1"/>
            <p:nvPr/>
          </p:nvSpPr>
          <p:spPr>
            <a:xfrm>
              <a:off x="0" y="85725"/>
              <a:ext cx="307751" cy="28009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1362939-9FF3-EAFB-57EA-E20AC94F4AD7}"/>
              </a:ext>
            </a:extLst>
          </p:cNvPr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B8D616D-5B0E-1895-37FE-96FD894FFC34}"/>
                </a:ext>
              </a:extLst>
            </p:cNvPr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E737006C-C9D2-7F68-EF4C-BB36116A7705}"/>
                </a:ext>
              </a:extLst>
            </p:cNvPr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BF716AB6-F8F3-35F9-9590-69F6B063350D}"/>
              </a:ext>
            </a:extLst>
          </p:cNvPr>
          <p:cNvSpPr/>
          <p:nvPr/>
        </p:nvSpPr>
        <p:spPr>
          <a:xfrm>
            <a:off x="575579" y="23522"/>
            <a:ext cx="1484491" cy="1320774"/>
          </a:xfrm>
          <a:custGeom>
            <a:avLst/>
            <a:gdLst/>
            <a:ahLst/>
            <a:cxnLst/>
            <a:rect l="l" t="t" r="r" b="b"/>
            <a:pathLst>
              <a:path w="1484491" h="1320774">
                <a:moveTo>
                  <a:pt x="0" y="0"/>
                </a:moveTo>
                <a:lnTo>
                  <a:pt x="1484491" y="0"/>
                </a:lnTo>
                <a:lnTo>
                  <a:pt x="1484491" y="1320774"/>
                </a:lnTo>
                <a:lnTo>
                  <a:pt x="0" y="13207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DF8A29B-B2A8-FD44-A04B-F3BC0E3A4393}"/>
              </a:ext>
            </a:extLst>
          </p:cNvPr>
          <p:cNvSpPr txBox="1"/>
          <p:nvPr/>
        </p:nvSpPr>
        <p:spPr>
          <a:xfrm>
            <a:off x="2130845" y="1190625"/>
            <a:ext cx="7594787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60"/>
              </a:lnSpc>
            </a:pPr>
            <a:r>
              <a:rPr lang="en-US" sz="72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Our Approach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D4A577F9-D456-02BC-BE85-5A4A91380B0F}"/>
              </a:ext>
            </a:extLst>
          </p:cNvPr>
          <p:cNvSpPr txBox="1"/>
          <p:nvPr/>
        </p:nvSpPr>
        <p:spPr>
          <a:xfrm>
            <a:off x="1998494" y="2857500"/>
            <a:ext cx="9373574" cy="7327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ID" sz="2800" b="1" dirty="0">
                <a:latin typeface="Saira" panose="020B0604020202020204" charset="0"/>
              </a:rPr>
              <a:t>Assessment &amp; Diagnosis</a:t>
            </a:r>
            <a:br>
              <a:rPr lang="en-ID" sz="2800" dirty="0">
                <a:latin typeface="Saira" panose="020B0604020202020204" charset="0"/>
              </a:rPr>
            </a:br>
            <a:r>
              <a:rPr lang="en-ID" sz="2800" dirty="0" err="1">
                <a:latin typeface="Saira" panose="020B0604020202020204" charset="0"/>
              </a:rPr>
              <a:t>Mengidentifikasi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kondisi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organisasi</a:t>
            </a:r>
            <a:r>
              <a:rPr lang="en-ID" sz="2800" dirty="0">
                <a:latin typeface="Saira" panose="020B0604020202020204" charset="0"/>
              </a:rPr>
              <a:t> dan </a:t>
            </a:r>
            <a:r>
              <a:rPr lang="en-ID" sz="2800" dirty="0" err="1">
                <a:latin typeface="Saira" panose="020B0604020202020204" charset="0"/>
              </a:rPr>
              <a:t>tantangan</a:t>
            </a:r>
            <a:r>
              <a:rPr lang="en-ID" sz="2800" dirty="0">
                <a:latin typeface="Saira" panose="020B0604020202020204" charset="0"/>
              </a:rPr>
              <a:t> SDM </a:t>
            </a:r>
            <a:r>
              <a:rPr lang="en-ID" sz="2800" dirty="0" err="1">
                <a:latin typeface="Saira" panose="020B0604020202020204" charset="0"/>
              </a:rPr>
              <a:t>secara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komprehensif</a:t>
            </a:r>
            <a:r>
              <a:rPr lang="en-ID" sz="2800" dirty="0">
                <a:latin typeface="Saira" panose="020B0604020202020204" charset="0"/>
              </a:rPr>
              <a:t>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D" sz="2800" b="1" dirty="0">
                <a:latin typeface="Saira" panose="020B0604020202020204" charset="0"/>
              </a:rPr>
              <a:t>Strategic Design</a:t>
            </a:r>
            <a:br>
              <a:rPr lang="en-ID" sz="2800" dirty="0">
                <a:latin typeface="Saira" panose="020B0604020202020204" charset="0"/>
              </a:rPr>
            </a:br>
            <a:r>
              <a:rPr lang="en-ID" sz="2800" dirty="0" err="1">
                <a:latin typeface="Saira" panose="020B0604020202020204" charset="0"/>
              </a:rPr>
              <a:t>Merancang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solusi</a:t>
            </a:r>
            <a:r>
              <a:rPr lang="en-ID" sz="2800" dirty="0">
                <a:latin typeface="Saira" panose="020B0604020202020204" charset="0"/>
              </a:rPr>
              <a:t> SDM yang </a:t>
            </a:r>
            <a:r>
              <a:rPr lang="en-ID" sz="2800" dirty="0" err="1">
                <a:latin typeface="Saira" panose="020B0604020202020204" charset="0"/>
              </a:rPr>
              <a:t>selaras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dengan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tujuan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bisnis</a:t>
            </a:r>
            <a:r>
              <a:rPr lang="en-ID" sz="2800" dirty="0">
                <a:latin typeface="Saira" panose="020B0604020202020204" charset="0"/>
              </a:rPr>
              <a:t>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D" sz="2800" b="1" dirty="0">
                <a:latin typeface="Saira" panose="020B0604020202020204" charset="0"/>
              </a:rPr>
              <a:t>Implementation</a:t>
            </a:r>
            <a:br>
              <a:rPr lang="en-ID" sz="2800" dirty="0">
                <a:latin typeface="Saira" panose="020B0604020202020204" charset="0"/>
              </a:rPr>
            </a:br>
            <a:r>
              <a:rPr lang="en-ID" sz="2800" dirty="0" err="1">
                <a:latin typeface="Saira" panose="020B0604020202020204" charset="0"/>
              </a:rPr>
              <a:t>Mendampingi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implementasi</a:t>
            </a:r>
            <a:r>
              <a:rPr lang="en-ID" sz="2800" dirty="0">
                <a:latin typeface="Saira" panose="020B0604020202020204" charset="0"/>
              </a:rPr>
              <a:t> program dan </a:t>
            </a:r>
            <a:r>
              <a:rPr lang="en-ID" sz="2800" dirty="0" err="1">
                <a:latin typeface="Saira" panose="020B0604020202020204" charset="0"/>
              </a:rPr>
              <a:t>intervensi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organisasi</a:t>
            </a:r>
            <a:r>
              <a:rPr lang="en-ID" sz="2800" dirty="0">
                <a:latin typeface="Saira" panose="020B0604020202020204" charset="0"/>
              </a:rPr>
              <a:t>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D" sz="2800" b="1" dirty="0">
                <a:latin typeface="Saira" panose="020B0604020202020204" charset="0"/>
              </a:rPr>
              <a:t>Evaluation &amp; Improvement</a:t>
            </a:r>
            <a:br>
              <a:rPr lang="en-ID" sz="2800" dirty="0">
                <a:latin typeface="Saira" panose="020B0604020202020204" charset="0"/>
              </a:rPr>
            </a:br>
            <a:r>
              <a:rPr lang="en-ID" sz="2800" dirty="0" err="1">
                <a:latin typeface="Saira" panose="020B0604020202020204" charset="0"/>
              </a:rPr>
              <a:t>Mengukur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efektivitas</a:t>
            </a:r>
            <a:r>
              <a:rPr lang="en-ID" sz="2800" dirty="0">
                <a:latin typeface="Saira" panose="020B0604020202020204" charset="0"/>
              </a:rPr>
              <a:t> dan </a:t>
            </a:r>
            <a:r>
              <a:rPr lang="en-ID" sz="2800" dirty="0" err="1">
                <a:latin typeface="Saira" panose="020B0604020202020204" charset="0"/>
              </a:rPr>
              <a:t>melakukan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perbaikan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berkelanjutan</a:t>
            </a:r>
            <a:r>
              <a:rPr lang="en-ID" sz="2800" dirty="0">
                <a:latin typeface="Saira" panose="020B0604020202020204" charset="0"/>
              </a:rPr>
              <a:t> </a:t>
            </a:r>
          </a:p>
          <a:p>
            <a:endParaRPr lang="en-ID" sz="2800" dirty="0">
              <a:latin typeface="Saira" panose="020B0604020202020204" charset="0"/>
            </a:endParaRPr>
          </a:p>
          <a:p>
            <a:br>
              <a:rPr lang="en-ID" sz="2800" dirty="0">
                <a:latin typeface="Saira" panose="020B0604020202020204" charset="0"/>
              </a:rPr>
            </a:br>
            <a:r>
              <a:rPr lang="en-ID" sz="2800" dirty="0">
                <a:latin typeface="Saira" panose="020B0604020202020204" charset="0"/>
              </a:rPr>
              <a:t>Kami </a:t>
            </a:r>
            <a:r>
              <a:rPr lang="en-ID" sz="2800" dirty="0" err="1">
                <a:latin typeface="Saira" panose="020B0604020202020204" charset="0"/>
              </a:rPr>
              <a:t>tidak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hanya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memberikan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rekomendasi</a:t>
            </a:r>
            <a:r>
              <a:rPr lang="en-ID" sz="2800" dirty="0">
                <a:latin typeface="Saira" panose="020B0604020202020204" charset="0"/>
              </a:rPr>
              <a:t>, </a:t>
            </a:r>
            <a:r>
              <a:rPr lang="en-ID" sz="2800" dirty="0" err="1">
                <a:latin typeface="Saira" panose="020B0604020202020204" charset="0"/>
              </a:rPr>
              <a:t>tetapi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memastikan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solusi</a:t>
            </a:r>
            <a:r>
              <a:rPr lang="en-ID" sz="2800" dirty="0">
                <a:latin typeface="Saira" panose="020B0604020202020204" charset="0"/>
              </a:rPr>
              <a:t> </a:t>
            </a:r>
            <a:r>
              <a:rPr lang="en-ID" sz="2800" dirty="0" err="1">
                <a:latin typeface="Saira" panose="020B0604020202020204" charset="0"/>
              </a:rPr>
              <a:t>berjalan</a:t>
            </a:r>
            <a:r>
              <a:rPr lang="en-ID" sz="2800" dirty="0">
                <a:latin typeface="Saira" panose="020B0604020202020204" charset="0"/>
              </a:rPr>
              <a:t> dan </a:t>
            </a:r>
            <a:r>
              <a:rPr lang="en-ID" sz="2800" dirty="0" err="1">
                <a:latin typeface="Saira" panose="020B0604020202020204" charset="0"/>
              </a:rPr>
              <a:t>berdampak</a:t>
            </a:r>
            <a:r>
              <a:rPr lang="en-ID" sz="2800" dirty="0">
                <a:latin typeface="Saira" panose="020B0604020202020204" charset="0"/>
              </a:rPr>
              <a:t>.</a:t>
            </a:r>
          </a:p>
          <a:p>
            <a:pPr algn="just">
              <a:lnSpc>
                <a:spcPts val="3511"/>
              </a:lnSpc>
            </a:pPr>
            <a:endParaRPr lang="en-US" sz="2508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E22913CE-97F3-683E-BD43-FF879336964A}"/>
              </a:ext>
            </a:extLst>
          </p:cNvPr>
          <p:cNvSpPr txBox="1"/>
          <p:nvPr/>
        </p:nvSpPr>
        <p:spPr>
          <a:xfrm>
            <a:off x="16591932" y="1266062"/>
            <a:ext cx="633626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06</a:t>
            </a:r>
          </a:p>
        </p:txBody>
      </p:sp>
      <p:grpSp>
        <p:nvGrpSpPr>
          <p:cNvPr id="18" name="Group 9"/>
          <p:cNvGrpSpPr/>
          <p:nvPr/>
        </p:nvGrpSpPr>
        <p:grpSpPr>
          <a:xfrm>
            <a:off x="9725632" y="683909"/>
            <a:ext cx="3643483" cy="2389498"/>
            <a:chOff x="0" y="0"/>
            <a:chExt cx="622971" cy="408562"/>
          </a:xfrm>
        </p:grpSpPr>
        <p:sp>
          <p:nvSpPr>
            <p:cNvPr id="19" name="Freeform 10"/>
            <p:cNvSpPr/>
            <p:nvPr/>
          </p:nvSpPr>
          <p:spPr>
            <a:xfrm>
              <a:off x="0" y="0"/>
              <a:ext cx="622971" cy="408562"/>
            </a:xfrm>
            <a:custGeom>
              <a:avLst/>
              <a:gdLst/>
              <a:ahLst/>
              <a:cxnLst/>
              <a:rect l="l" t="t" r="r" b="b"/>
              <a:pathLst>
                <a:path w="622971" h="408562">
                  <a:moveTo>
                    <a:pt x="48872" y="0"/>
                  </a:moveTo>
                  <a:lnTo>
                    <a:pt x="574099" y="0"/>
                  </a:lnTo>
                  <a:cubicBezTo>
                    <a:pt x="601090" y="0"/>
                    <a:pt x="622971" y="21881"/>
                    <a:pt x="622971" y="48872"/>
                  </a:cubicBezTo>
                  <a:lnTo>
                    <a:pt x="622971" y="359690"/>
                  </a:lnTo>
                  <a:cubicBezTo>
                    <a:pt x="622971" y="386681"/>
                    <a:pt x="601090" y="408562"/>
                    <a:pt x="574099" y="408562"/>
                  </a:cubicBezTo>
                  <a:lnTo>
                    <a:pt x="48872" y="408562"/>
                  </a:lnTo>
                  <a:cubicBezTo>
                    <a:pt x="21881" y="408562"/>
                    <a:pt x="0" y="386681"/>
                    <a:pt x="0" y="359690"/>
                  </a:cubicBezTo>
                  <a:lnTo>
                    <a:pt x="0" y="48872"/>
                  </a:lnTo>
                  <a:cubicBezTo>
                    <a:pt x="0" y="21881"/>
                    <a:pt x="21881" y="0"/>
                    <a:pt x="48872" y="0"/>
                  </a:cubicBezTo>
                  <a:close/>
                </a:path>
              </a:pathLst>
            </a:custGeom>
            <a:blipFill>
              <a:blip r:embed="rId4"/>
              <a:stretch>
                <a:fillRect t="-6228" b="-6228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463465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D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72068" y="-336670"/>
            <a:ext cx="7151504" cy="10960340"/>
            <a:chOff x="0" y="0"/>
            <a:chExt cx="854889" cy="13101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4889" cy="1310196"/>
            </a:xfrm>
            <a:custGeom>
              <a:avLst/>
              <a:gdLst/>
              <a:ahLst/>
              <a:cxnLst/>
              <a:rect l="l" t="t" r="r" b="b"/>
              <a:pathLst>
                <a:path w="854889" h="1310196">
                  <a:moveTo>
                    <a:pt x="24899" y="0"/>
                  </a:moveTo>
                  <a:lnTo>
                    <a:pt x="829990" y="0"/>
                  </a:lnTo>
                  <a:cubicBezTo>
                    <a:pt x="836593" y="0"/>
                    <a:pt x="842927" y="2623"/>
                    <a:pt x="847596" y="7293"/>
                  </a:cubicBezTo>
                  <a:cubicBezTo>
                    <a:pt x="852265" y="11962"/>
                    <a:pt x="854889" y="18295"/>
                    <a:pt x="854889" y="24899"/>
                  </a:cubicBezTo>
                  <a:lnTo>
                    <a:pt x="854889" y="1285297"/>
                  </a:lnTo>
                  <a:cubicBezTo>
                    <a:pt x="854889" y="1291901"/>
                    <a:pt x="852265" y="1298234"/>
                    <a:pt x="847596" y="1302903"/>
                  </a:cubicBezTo>
                  <a:cubicBezTo>
                    <a:pt x="842927" y="1307573"/>
                    <a:pt x="836593" y="1310196"/>
                    <a:pt x="829990" y="1310196"/>
                  </a:cubicBezTo>
                  <a:lnTo>
                    <a:pt x="24899" y="1310196"/>
                  </a:lnTo>
                  <a:cubicBezTo>
                    <a:pt x="18295" y="1310196"/>
                    <a:pt x="11962" y="1307573"/>
                    <a:pt x="7293" y="1302903"/>
                  </a:cubicBezTo>
                  <a:cubicBezTo>
                    <a:pt x="2623" y="1298234"/>
                    <a:pt x="0" y="1291901"/>
                    <a:pt x="0" y="1285297"/>
                  </a:cubicBezTo>
                  <a:lnTo>
                    <a:pt x="0" y="24899"/>
                  </a:lnTo>
                  <a:cubicBezTo>
                    <a:pt x="0" y="18295"/>
                    <a:pt x="2623" y="11962"/>
                    <a:pt x="7293" y="7293"/>
                  </a:cubicBezTo>
                  <a:cubicBezTo>
                    <a:pt x="11962" y="2623"/>
                    <a:pt x="18295" y="0"/>
                    <a:pt x="24899" y="0"/>
                  </a:cubicBezTo>
                  <a:close/>
                </a:path>
              </a:pathLst>
            </a:custGeom>
            <a:blipFill>
              <a:blip r:embed="rId2"/>
              <a:stretch>
                <a:fillRect l="-17246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592912" y="-336670"/>
            <a:ext cx="1168491" cy="10960340"/>
            <a:chOff x="0" y="0"/>
            <a:chExt cx="307751" cy="28866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7751" cy="2886674"/>
            </a:xfrm>
            <a:custGeom>
              <a:avLst/>
              <a:gdLst/>
              <a:ahLst/>
              <a:cxnLst/>
              <a:rect l="l" t="t" r="r" b="b"/>
              <a:pathLst>
                <a:path w="307751" h="2886674">
                  <a:moveTo>
                    <a:pt x="99384" y="0"/>
                  </a:moveTo>
                  <a:lnTo>
                    <a:pt x="208367" y="0"/>
                  </a:lnTo>
                  <a:cubicBezTo>
                    <a:pt x="263255" y="0"/>
                    <a:pt x="307751" y="44496"/>
                    <a:pt x="307751" y="99384"/>
                  </a:cubicBezTo>
                  <a:lnTo>
                    <a:pt x="307751" y="2787290"/>
                  </a:lnTo>
                  <a:cubicBezTo>
                    <a:pt x="307751" y="2842178"/>
                    <a:pt x="263255" y="2886674"/>
                    <a:pt x="208367" y="2886674"/>
                  </a:cubicBezTo>
                  <a:lnTo>
                    <a:pt x="99384" y="2886674"/>
                  </a:lnTo>
                  <a:cubicBezTo>
                    <a:pt x="44496" y="2886674"/>
                    <a:pt x="0" y="2842178"/>
                    <a:pt x="0" y="2787290"/>
                  </a:cubicBezTo>
                  <a:lnTo>
                    <a:pt x="0" y="99384"/>
                  </a:lnTo>
                  <a:cubicBezTo>
                    <a:pt x="0" y="44496"/>
                    <a:pt x="44496" y="0"/>
                    <a:pt x="99384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85725"/>
              <a:ext cx="307751" cy="28009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749951" y="2377712"/>
            <a:ext cx="3643483" cy="2389498"/>
            <a:chOff x="0" y="0"/>
            <a:chExt cx="622971" cy="40856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2971" cy="408562"/>
            </a:xfrm>
            <a:custGeom>
              <a:avLst/>
              <a:gdLst/>
              <a:ahLst/>
              <a:cxnLst/>
              <a:rect l="l" t="t" r="r" b="b"/>
              <a:pathLst>
                <a:path w="622971" h="408562">
                  <a:moveTo>
                    <a:pt x="48872" y="0"/>
                  </a:moveTo>
                  <a:lnTo>
                    <a:pt x="574099" y="0"/>
                  </a:lnTo>
                  <a:cubicBezTo>
                    <a:pt x="601090" y="0"/>
                    <a:pt x="622971" y="21881"/>
                    <a:pt x="622971" y="48872"/>
                  </a:cubicBezTo>
                  <a:lnTo>
                    <a:pt x="622971" y="359690"/>
                  </a:lnTo>
                  <a:cubicBezTo>
                    <a:pt x="622971" y="386681"/>
                    <a:pt x="601090" y="408562"/>
                    <a:pt x="574099" y="408562"/>
                  </a:cubicBezTo>
                  <a:lnTo>
                    <a:pt x="48872" y="408562"/>
                  </a:lnTo>
                  <a:cubicBezTo>
                    <a:pt x="21881" y="408562"/>
                    <a:pt x="0" y="386681"/>
                    <a:pt x="0" y="359690"/>
                  </a:cubicBezTo>
                  <a:lnTo>
                    <a:pt x="0" y="48872"/>
                  </a:lnTo>
                  <a:cubicBezTo>
                    <a:pt x="0" y="21881"/>
                    <a:pt x="21881" y="0"/>
                    <a:pt x="48872" y="0"/>
                  </a:cubicBezTo>
                  <a:close/>
                </a:path>
              </a:pathLst>
            </a:custGeom>
            <a:blipFill>
              <a:blip r:embed="rId3"/>
              <a:stretch>
                <a:fillRect t="-7179" b="-7179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575579" y="23522"/>
            <a:ext cx="1484491" cy="1320774"/>
          </a:xfrm>
          <a:custGeom>
            <a:avLst/>
            <a:gdLst/>
            <a:ahLst/>
            <a:cxnLst/>
            <a:rect l="l" t="t" r="r" b="b"/>
            <a:pathLst>
              <a:path w="1484491" h="1320774">
                <a:moveTo>
                  <a:pt x="0" y="0"/>
                </a:moveTo>
                <a:lnTo>
                  <a:pt x="1484491" y="0"/>
                </a:lnTo>
                <a:lnTo>
                  <a:pt x="1484491" y="1320774"/>
                </a:lnTo>
                <a:lnTo>
                  <a:pt x="0" y="13207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130845" y="1190625"/>
            <a:ext cx="7594787" cy="1187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60"/>
              </a:lnSpc>
            </a:pPr>
            <a:r>
              <a:rPr lang="en-US" sz="8860" b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Layanan Kami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38400" y="2808243"/>
            <a:ext cx="9585495" cy="751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ID" sz="2800" b="1" dirty="0">
                <a:latin typeface="Saira" panose="020B0604020202020204" charset="0"/>
              </a:rPr>
              <a:t>1</a:t>
            </a:r>
            <a:r>
              <a:rPr lang="en-ID" sz="2400" b="1" dirty="0">
                <a:latin typeface="Saira" panose="020B0604020202020204" charset="0"/>
              </a:rPr>
              <a:t>. Organization Development</a:t>
            </a:r>
            <a:endParaRPr lang="en-ID" sz="2400" dirty="0">
              <a:latin typeface="Saira" panose="020B060402020202020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>
                <a:latin typeface="Saira" panose="020B0604020202020204" charset="0"/>
              </a:rPr>
              <a:t>Desain </a:t>
            </a:r>
            <a:r>
              <a:rPr lang="en-ID" sz="2400" dirty="0" err="1">
                <a:latin typeface="Saira" panose="020B0604020202020204" charset="0"/>
              </a:rPr>
              <a:t>struktur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organisasi</a:t>
            </a:r>
            <a:r>
              <a:rPr lang="en-ID" sz="2400" dirty="0">
                <a:latin typeface="Saira" panose="020B0604020202020204" charset="0"/>
              </a:rPr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Pengembangan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budaya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kerja</a:t>
            </a:r>
            <a:r>
              <a:rPr lang="en-ID" sz="2400" dirty="0">
                <a:latin typeface="Saira" panose="020B0604020202020204" charset="0"/>
              </a:rPr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>
                <a:latin typeface="Saira" panose="020B0604020202020204" charset="0"/>
              </a:rPr>
              <a:t>Change management </a:t>
            </a:r>
          </a:p>
          <a:p>
            <a:r>
              <a:rPr lang="en-ID" sz="2400" b="1" dirty="0">
                <a:latin typeface="Saira" panose="020B0604020202020204" charset="0"/>
              </a:rPr>
              <a:t>2. Strategic HR Management</a:t>
            </a:r>
            <a:endParaRPr lang="en-ID" sz="2400" dirty="0">
              <a:latin typeface="Saira" panose="020B060402020202020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Penyusunan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sistem</a:t>
            </a:r>
            <a:r>
              <a:rPr lang="en-ID" sz="2400" dirty="0">
                <a:latin typeface="Saira" panose="020B0604020202020204" charset="0"/>
              </a:rPr>
              <a:t> HR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>
                <a:latin typeface="Saira" panose="020B0604020202020204" charset="0"/>
              </a:rPr>
              <a:t>Performance management system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>
                <a:latin typeface="Saira" panose="020B0604020202020204" charset="0"/>
              </a:rPr>
              <a:t>HR audit &amp; HR roadmap </a:t>
            </a:r>
          </a:p>
          <a:p>
            <a:r>
              <a:rPr lang="en-ID" sz="2400" b="1" dirty="0">
                <a:latin typeface="Saira" panose="020B0604020202020204" charset="0"/>
              </a:rPr>
              <a:t>3. Talent Management</a:t>
            </a:r>
            <a:endParaRPr lang="en-ID" sz="2400" dirty="0">
              <a:latin typeface="Saira" panose="020B060402020202020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Rekrutmen</a:t>
            </a:r>
            <a:r>
              <a:rPr lang="en-ID" sz="2400" dirty="0">
                <a:latin typeface="Saira" panose="020B0604020202020204" charset="0"/>
              </a:rPr>
              <a:t> &amp; </a:t>
            </a:r>
            <a:r>
              <a:rPr lang="en-ID" sz="2400" dirty="0" err="1">
                <a:latin typeface="Saira" panose="020B0604020202020204" charset="0"/>
              </a:rPr>
              <a:t>seleksi</a:t>
            </a:r>
            <a:r>
              <a:rPr lang="en-ID" sz="2400" dirty="0">
                <a:latin typeface="Saira" panose="020B0604020202020204" charset="0"/>
              </a:rPr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>
                <a:latin typeface="Saira" panose="020B0604020202020204" charset="0"/>
              </a:rPr>
              <a:t>Talent development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>
                <a:latin typeface="Saira" panose="020B0604020202020204" charset="0"/>
              </a:rPr>
              <a:t>Leadership development </a:t>
            </a:r>
          </a:p>
          <a:p>
            <a:r>
              <a:rPr lang="en-ID" sz="2400" b="1" dirty="0">
                <a:latin typeface="Saira" panose="020B0604020202020204" charset="0"/>
              </a:rPr>
              <a:t>4. Psychological &amp; Well-being Services</a:t>
            </a:r>
            <a:endParaRPr lang="en-ID" sz="2400" dirty="0">
              <a:latin typeface="Saira" panose="020B060402020202020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Konseling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karyawan</a:t>
            </a:r>
            <a:r>
              <a:rPr lang="en-ID" sz="2400" dirty="0">
                <a:latin typeface="Saira" panose="020B0604020202020204" charset="0"/>
              </a:rPr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>
                <a:latin typeface="Saira" panose="020B0604020202020204" charset="0"/>
              </a:rPr>
              <a:t>Employee assistance program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>
                <a:latin typeface="Saira" panose="020B0604020202020204" charset="0"/>
              </a:rPr>
              <a:t>Psychological assessment </a:t>
            </a:r>
          </a:p>
          <a:p>
            <a:r>
              <a:rPr lang="en-ID" sz="2400" b="1" dirty="0">
                <a:latin typeface="Saira" panose="020B0604020202020204" charset="0"/>
              </a:rPr>
              <a:t>5. Training &amp; Capacity Building</a:t>
            </a:r>
            <a:endParaRPr lang="en-ID" sz="2400" dirty="0">
              <a:latin typeface="Saira" panose="020B060402020202020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Pelatihan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berbasis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kebutuhan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organisasi</a:t>
            </a:r>
            <a:r>
              <a:rPr lang="en-ID" sz="2400" dirty="0">
                <a:latin typeface="Saira" panose="020B0604020202020204" charset="0"/>
              </a:rPr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2400" dirty="0">
                <a:latin typeface="Saira" panose="020B0604020202020204" charset="0"/>
              </a:rPr>
              <a:t>Soft skill &amp; leadership training</a:t>
            </a:r>
          </a:p>
          <a:p>
            <a:pPr algn="just">
              <a:lnSpc>
                <a:spcPts val="3511"/>
              </a:lnSpc>
            </a:pPr>
            <a:endParaRPr lang="en-US" sz="2508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6591932" y="1266062"/>
            <a:ext cx="633626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D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1622369" y="3130423"/>
            <a:ext cx="1609277" cy="1551523"/>
            <a:chOff x="0" y="0"/>
            <a:chExt cx="423843" cy="4086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3843" cy="408632"/>
            </a:xfrm>
            <a:custGeom>
              <a:avLst/>
              <a:gdLst/>
              <a:ahLst/>
              <a:cxnLst/>
              <a:rect l="l" t="t" r="r" b="b"/>
              <a:pathLst>
                <a:path w="423843" h="408632">
                  <a:moveTo>
                    <a:pt x="149135" y="0"/>
                  </a:moveTo>
                  <a:lnTo>
                    <a:pt x="274708" y="0"/>
                  </a:lnTo>
                  <a:cubicBezTo>
                    <a:pt x="357073" y="0"/>
                    <a:pt x="423843" y="66770"/>
                    <a:pt x="423843" y="149135"/>
                  </a:cubicBezTo>
                  <a:lnTo>
                    <a:pt x="423843" y="259497"/>
                  </a:lnTo>
                  <a:cubicBezTo>
                    <a:pt x="423843" y="341861"/>
                    <a:pt x="357073" y="408632"/>
                    <a:pt x="274708" y="408632"/>
                  </a:cubicBezTo>
                  <a:lnTo>
                    <a:pt x="149135" y="408632"/>
                  </a:lnTo>
                  <a:cubicBezTo>
                    <a:pt x="66770" y="408632"/>
                    <a:pt x="0" y="341861"/>
                    <a:pt x="0" y="259497"/>
                  </a:cubicBezTo>
                  <a:lnTo>
                    <a:pt x="0" y="149135"/>
                  </a:lnTo>
                  <a:cubicBezTo>
                    <a:pt x="0" y="66770"/>
                    <a:pt x="66770" y="0"/>
                    <a:pt x="149135" y="0"/>
                  </a:cubicBezTo>
                  <a:close/>
                </a:path>
              </a:pathLst>
            </a:custGeom>
            <a:solidFill>
              <a:srgbClr val="442D26"/>
            </a:solidFill>
          </p:spPr>
          <p:txBody>
            <a:bodyPr/>
            <a:lstStyle/>
            <a:p>
              <a:endParaRPr lang="en-ID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85725"/>
              <a:ext cx="423843" cy="3229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4980865" y="3130423"/>
            <a:ext cx="1609277" cy="1551523"/>
            <a:chOff x="0" y="0"/>
            <a:chExt cx="423843" cy="4086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3843" cy="408632"/>
            </a:xfrm>
            <a:custGeom>
              <a:avLst/>
              <a:gdLst/>
              <a:ahLst/>
              <a:cxnLst/>
              <a:rect l="l" t="t" r="r" b="b"/>
              <a:pathLst>
                <a:path w="423843" h="408632">
                  <a:moveTo>
                    <a:pt x="149135" y="0"/>
                  </a:moveTo>
                  <a:lnTo>
                    <a:pt x="274708" y="0"/>
                  </a:lnTo>
                  <a:cubicBezTo>
                    <a:pt x="357073" y="0"/>
                    <a:pt x="423843" y="66770"/>
                    <a:pt x="423843" y="149135"/>
                  </a:cubicBezTo>
                  <a:lnTo>
                    <a:pt x="423843" y="259497"/>
                  </a:lnTo>
                  <a:cubicBezTo>
                    <a:pt x="423843" y="341861"/>
                    <a:pt x="357073" y="408632"/>
                    <a:pt x="274708" y="408632"/>
                  </a:cubicBezTo>
                  <a:lnTo>
                    <a:pt x="149135" y="408632"/>
                  </a:lnTo>
                  <a:cubicBezTo>
                    <a:pt x="66770" y="408632"/>
                    <a:pt x="0" y="341861"/>
                    <a:pt x="0" y="259497"/>
                  </a:cubicBezTo>
                  <a:lnTo>
                    <a:pt x="0" y="149135"/>
                  </a:lnTo>
                  <a:cubicBezTo>
                    <a:pt x="0" y="66770"/>
                    <a:pt x="66770" y="0"/>
                    <a:pt x="1491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85725"/>
              <a:ext cx="423843" cy="3229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5400000">
            <a:off x="8339361" y="3130423"/>
            <a:ext cx="1609277" cy="1551523"/>
            <a:chOff x="0" y="0"/>
            <a:chExt cx="423843" cy="40863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3843" cy="408632"/>
            </a:xfrm>
            <a:custGeom>
              <a:avLst/>
              <a:gdLst/>
              <a:ahLst/>
              <a:cxnLst/>
              <a:rect l="l" t="t" r="r" b="b"/>
              <a:pathLst>
                <a:path w="423843" h="408632">
                  <a:moveTo>
                    <a:pt x="149135" y="0"/>
                  </a:moveTo>
                  <a:lnTo>
                    <a:pt x="274708" y="0"/>
                  </a:lnTo>
                  <a:cubicBezTo>
                    <a:pt x="357073" y="0"/>
                    <a:pt x="423843" y="66770"/>
                    <a:pt x="423843" y="149135"/>
                  </a:cubicBezTo>
                  <a:lnTo>
                    <a:pt x="423843" y="259497"/>
                  </a:lnTo>
                  <a:cubicBezTo>
                    <a:pt x="423843" y="341861"/>
                    <a:pt x="357073" y="408632"/>
                    <a:pt x="274708" y="408632"/>
                  </a:cubicBezTo>
                  <a:lnTo>
                    <a:pt x="149135" y="408632"/>
                  </a:lnTo>
                  <a:cubicBezTo>
                    <a:pt x="66770" y="408632"/>
                    <a:pt x="0" y="341861"/>
                    <a:pt x="0" y="259497"/>
                  </a:cubicBezTo>
                  <a:lnTo>
                    <a:pt x="0" y="149135"/>
                  </a:lnTo>
                  <a:cubicBezTo>
                    <a:pt x="0" y="66770"/>
                    <a:pt x="66770" y="0"/>
                    <a:pt x="1491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85725"/>
              <a:ext cx="423843" cy="3229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7923473" y="-414763"/>
            <a:ext cx="2441054" cy="19756455"/>
            <a:chOff x="0" y="0"/>
            <a:chExt cx="642911" cy="52033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2911" cy="5203346"/>
            </a:xfrm>
            <a:custGeom>
              <a:avLst/>
              <a:gdLst/>
              <a:ahLst/>
              <a:cxnLst/>
              <a:rect l="l" t="t" r="r" b="b"/>
              <a:pathLst>
                <a:path w="642911" h="5203346">
                  <a:moveTo>
                    <a:pt x="98318" y="0"/>
                  </a:moveTo>
                  <a:lnTo>
                    <a:pt x="544593" y="0"/>
                  </a:lnTo>
                  <a:cubicBezTo>
                    <a:pt x="598893" y="0"/>
                    <a:pt x="642911" y="44018"/>
                    <a:pt x="642911" y="98318"/>
                  </a:cubicBezTo>
                  <a:lnTo>
                    <a:pt x="642911" y="5105028"/>
                  </a:lnTo>
                  <a:cubicBezTo>
                    <a:pt x="642911" y="5131104"/>
                    <a:pt x="632553" y="5156112"/>
                    <a:pt x="614115" y="5174550"/>
                  </a:cubicBezTo>
                  <a:cubicBezTo>
                    <a:pt x="595677" y="5192988"/>
                    <a:pt x="570669" y="5203346"/>
                    <a:pt x="544593" y="5203346"/>
                  </a:cubicBezTo>
                  <a:lnTo>
                    <a:pt x="98318" y="5203346"/>
                  </a:lnTo>
                  <a:cubicBezTo>
                    <a:pt x="72242" y="5203346"/>
                    <a:pt x="47235" y="5192988"/>
                    <a:pt x="28797" y="5174550"/>
                  </a:cubicBezTo>
                  <a:cubicBezTo>
                    <a:pt x="10358" y="5156112"/>
                    <a:pt x="0" y="5131104"/>
                    <a:pt x="0" y="5105028"/>
                  </a:cubicBezTo>
                  <a:lnTo>
                    <a:pt x="0" y="98318"/>
                  </a:lnTo>
                  <a:cubicBezTo>
                    <a:pt x="0" y="72242"/>
                    <a:pt x="10358" y="47235"/>
                    <a:pt x="28797" y="28797"/>
                  </a:cubicBezTo>
                  <a:cubicBezTo>
                    <a:pt x="47235" y="10358"/>
                    <a:pt x="72242" y="0"/>
                    <a:pt x="98318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85725"/>
              <a:ext cx="642911" cy="51176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11697858" y="3130423"/>
            <a:ext cx="1609277" cy="1551523"/>
            <a:chOff x="0" y="0"/>
            <a:chExt cx="423843" cy="40863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23843" cy="408632"/>
            </a:xfrm>
            <a:custGeom>
              <a:avLst/>
              <a:gdLst/>
              <a:ahLst/>
              <a:cxnLst/>
              <a:rect l="l" t="t" r="r" b="b"/>
              <a:pathLst>
                <a:path w="423843" h="408632">
                  <a:moveTo>
                    <a:pt x="149135" y="0"/>
                  </a:moveTo>
                  <a:lnTo>
                    <a:pt x="274708" y="0"/>
                  </a:lnTo>
                  <a:cubicBezTo>
                    <a:pt x="357073" y="0"/>
                    <a:pt x="423843" y="66770"/>
                    <a:pt x="423843" y="149135"/>
                  </a:cubicBezTo>
                  <a:lnTo>
                    <a:pt x="423843" y="259497"/>
                  </a:lnTo>
                  <a:cubicBezTo>
                    <a:pt x="423843" y="341861"/>
                    <a:pt x="357073" y="408632"/>
                    <a:pt x="274708" y="408632"/>
                  </a:cubicBezTo>
                  <a:lnTo>
                    <a:pt x="149135" y="408632"/>
                  </a:lnTo>
                  <a:cubicBezTo>
                    <a:pt x="66770" y="408632"/>
                    <a:pt x="0" y="341861"/>
                    <a:pt x="0" y="259497"/>
                  </a:cubicBezTo>
                  <a:lnTo>
                    <a:pt x="0" y="149135"/>
                  </a:lnTo>
                  <a:cubicBezTo>
                    <a:pt x="0" y="66770"/>
                    <a:pt x="66770" y="0"/>
                    <a:pt x="1491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85725"/>
              <a:ext cx="423843" cy="3229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5400000">
            <a:off x="15056354" y="3130423"/>
            <a:ext cx="1609277" cy="1551523"/>
            <a:chOff x="0" y="0"/>
            <a:chExt cx="423843" cy="40863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3843" cy="408632"/>
            </a:xfrm>
            <a:custGeom>
              <a:avLst/>
              <a:gdLst/>
              <a:ahLst/>
              <a:cxnLst/>
              <a:rect l="l" t="t" r="r" b="b"/>
              <a:pathLst>
                <a:path w="423843" h="408632">
                  <a:moveTo>
                    <a:pt x="149135" y="0"/>
                  </a:moveTo>
                  <a:lnTo>
                    <a:pt x="274708" y="0"/>
                  </a:lnTo>
                  <a:cubicBezTo>
                    <a:pt x="357073" y="0"/>
                    <a:pt x="423843" y="66770"/>
                    <a:pt x="423843" y="149135"/>
                  </a:cubicBezTo>
                  <a:lnTo>
                    <a:pt x="423843" y="259497"/>
                  </a:lnTo>
                  <a:cubicBezTo>
                    <a:pt x="423843" y="341861"/>
                    <a:pt x="357073" y="408632"/>
                    <a:pt x="274708" y="408632"/>
                  </a:cubicBezTo>
                  <a:lnTo>
                    <a:pt x="149135" y="408632"/>
                  </a:lnTo>
                  <a:cubicBezTo>
                    <a:pt x="66770" y="408632"/>
                    <a:pt x="0" y="341861"/>
                    <a:pt x="0" y="259497"/>
                  </a:cubicBezTo>
                  <a:lnTo>
                    <a:pt x="0" y="149135"/>
                  </a:lnTo>
                  <a:cubicBezTo>
                    <a:pt x="0" y="66770"/>
                    <a:pt x="66770" y="0"/>
                    <a:pt x="1491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85725"/>
              <a:ext cx="423843" cy="3229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94958" y="8111607"/>
            <a:ext cx="16230600" cy="2389498"/>
            <a:chOff x="0" y="0"/>
            <a:chExt cx="2775144" cy="40856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775144" cy="408562"/>
            </a:xfrm>
            <a:custGeom>
              <a:avLst/>
              <a:gdLst/>
              <a:ahLst/>
              <a:cxnLst/>
              <a:rect l="l" t="t" r="r" b="b"/>
              <a:pathLst>
                <a:path w="2775144" h="408562">
                  <a:moveTo>
                    <a:pt x="10971" y="0"/>
                  </a:moveTo>
                  <a:lnTo>
                    <a:pt x="2764173" y="0"/>
                  </a:lnTo>
                  <a:cubicBezTo>
                    <a:pt x="2770232" y="0"/>
                    <a:pt x="2775144" y="4912"/>
                    <a:pt x="2775144" y="10971"/>
                  </a:cubicBezTo>
                  <a:lnTo>
                    <a:pt x="2775144" y="397591"/>
                  </a:lnTo>
                  <a:cubicBezTo>
                    <a:pt x="2775144" y="403650"/>
                    <a:pt x="2770232" y="408562"/>
                    <a:pt x="2764173" y="408562"/>
                  </a:cubicBezTo>
                  <a:lnTo>
                    <a:pt x="10971" y="408562"/>
                  </a:lnTo>
                  <a:cubicBezTo>
                    <a:pt x="4912" y="408562"/>
                    <a:pt x="0" y="403650"/>
                    <a:pt x="0" y="397591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187099" b="-5826"/>
              </a:stretch>
            </a:blipFill>
          </p:spPr>
        </p:sp>
      </p:grpSp>
      <p:sp>
        <p:nvSpPr>
          <p:cNvPr id="26" name="Freeform 26"/>
          <p:cNvSpPr/>
          <p:nvPr/>
        </p:nvSpPr>
        <p:spPr>
          <a:xfrm>
            <a:off x="5251683" y="3464570"/>
            <a:ext cx="1067641" cy="883230"/>
          </a:xfrm>
          <a:custGeom>
            <a:avLst/>
            <a:gdLst/>
            <a:ahLst/>
            <a:cxnLst/>
            <a:rect l="l" t="t" r="r" b="b"/>
            <a:pathLst>
              <a:path w="1067641" h="883230">
                <a:moveTo>
                  <a:pt x="0" y="0"/>
                </a:moveTo>
                <a:lnTo>
                  <a:pt x="1067641" y="0"/>
                </a:lnTo>
                <a:lnTo>
                  <a:pt x="1067641" y="883230"/>
                </a:lnTo>
                <a:lnTo>
                  <a:pt x="0" y="883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Freeform 28"/>
          <p:cNvSpPr/>
          <p:nvPr/>
        </p:nvSpPr>
        <p:spPr>
          <a:xfrm>
            <a:off x="11990074" y="3464570"/>
            <a:ext cx="1024845" cy="883230"/>
          </a:xfrm>
          <a:custGeom>
            <a:avLst/>
            <a:gdLst/>
            <a:ahLst/>
            <a:cxnLst/>
            <a:rect l="l" t="t" r="r" b="b"/>
            <a:pathLst>
              <a:path w="1024845" h="883230">
                <a:moveTo>
                  <a:pt x="0" y="0"/>
                </a:moveTo>
                <a:lnTo>
                  <a:pt x="1024845" y="0"/>
                </a:lnTo>
                <a:lnTo>
                  <a:pt x="1024845" y="883230"/>
                </a:lnTo>
                <a:lnTo>
                  <a:pt x="0" y="883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5370309" y="3464570"/>
            <a:ext cx="981367" cy="883230"/>
          </a:xfrm>
          <a:custGeom>
            <a:avLst/>
            <a:gdLst/>
            <a:ahLst/>
            <a:cxnLst/>
            <a:rect l="l" t="t" r="r" b="b"/>
            <a:pathLst>
              <a:path w="981367" h="883230">
                <a:moveTo>
                  <a:pt x="0" y="0"/>
                </a:moveTo>
                <a:lnTo>
                  <a:pt x="981367" y="0"/>
                </a:lnTo>
                <a:lnTo>
                  <a:pt x="981367" y="883230"/>
                </a:lnTo>
                <a:lnTo>
                  <a:pt x="0" y="883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4420657" y="156752"/>
            <a:ext cx="1899304" cy="1689839"/>
          </a:xfrm>
          <a:custGeom>
            <a:avLst/>
            <a:gdLst/>
            <a:ahLst/>
            <a:cxnLst/>
            <a:rect l="l" t="t" r="r" b="b"/>
            <a:pathLst>
              <a:path w="1899304" h="1689839">
                <a:moveTo>
                  <a:pt x="0" y="0"/>
                </a:moveTo>
                <a:lnTo>
                  <a:pt x="1899304" y="0"/>
                </a:lnTo>
                <a:lnTo>
                  <a:pt x="1899304" y="1689839"/>
                </a:lnTo>
                <a:lnTo>
                  <a:pt x="0" y="16898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5197177" y="988232"/>
            <a:ext cx="7893647" cy="1859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86"/>
              </a:lnSpc>
            </a:pPr>
            <a:r>
              <a:rPr lang="en-US" sz="7186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KEUNGGULAN KAMI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28700" y="4945637"/>
            <a:ext cx="2710599" cy="2668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Integrasi </a:t>
            </a:r>
            <a:r>
              <a:rPr lang="en-US" sz="2400" b="1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Psikologi</a:t>
            </a:r>
            <a:r>
              <a:rPr lang="en-US" sz="2400" b="1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&amp; HR Strategy</a:t>
            </a:r>
          </a:p>
          <a:p>
            <a:pPr algn="ctr">
              <a:lnSpc>
                <a:spcPts val="2640"/>
              </a:lnSpc>
            </a:pPr>
            <a:br>
              <a:rPr lang="en-US" sz="2400" b="1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</a:b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Pendekatan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unik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yang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menggabungkan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human insight dan strategi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bisnis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30204" y="4945637"/>
            <a:ext cx="2710599" cy="233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Customized Solution</a:t>
            </a:r>
          </a:p>
          <a:p>
            <a:pPr algn="ctr">
              <a:lnSpc>
                <a:spcPts val="2640"/>
              </a:lnSpc>
            </a:pPr>
            <a:endParaRPr lang="en-US" sz="2400" b="1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  <a:p>
            <a:pPr algn="ctr">
              <a:lnSpc>
                <a:spcPts val="2640"/>
              </a:lnSpc>
            </a:pP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Setiap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Solusi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dirancang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sesuai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kebutuhan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spesifik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klien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591932" y="1266062"/>
            <a:ext cx="633626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08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31708" y="4945637"/>
            <a:ext cx="2710599" cy="200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Data-Driven Approach</a:t>
            </a:r>
          </a:p>
          <a:p>
            <a:pPr algn="ctr">
              <a:lnSpc>
                <a:spcPts val="2640"/>
              </a:lnSpc>
            </a:pPr>
            <a:b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</a:b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Keputusan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berbasis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analisis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dan evidence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233212" y="4945637"/>
            <a:ext cx="2710599" cy="1668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End-to-End Support</a:t>
            </a:r>
          </a:p>
          <a:p>
            <a:pPr algn="ctr">
              <a:lnSpc>
                <a:spcPts val="2640"/>
              </a:lnSpc>
            </a:pPr>
            <a:endParaRPr lang="en-US" sz="2400" b="1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  <a:p>
            <a:pPr algn="ctr">
              <a:lnSpc>
                <a:spcPts val="2640"/>
              </a:lnSpc>
            </a:pP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Dari diagnosis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hingga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implementasi</a:t>
            </a:r>
            <a:endParaRPr lang="en-US" sz="2200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4634717" y="4945637"/>
            <a:ext cx="2710599" cy="1668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Focus on Impact</a:t>
            </a:r>
          </a:p>
          <a:p>
            <a:pPr algn="ctr">
              <a:lnSpc>
                <a:spcPts val="2640"/>
              </a:lnSpc>
            </a:pPr>
            <a:endParaRPr lang="en-US" sz="2400" b="1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  <a:p>
            <a:pPr algn="ctr">
              <a:lnSpc>
                <a:spcPts val="2640"/>
              </a:lnSpc>
            </a:pP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Berorientasi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pada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hasil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nyata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,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bukan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hanya</a:t>
            </a:r>
            <a:r>
              <a:rPr lang="en-US" sz="2200" dirty="0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 </a:t>
            </a:r>
            <a:r>
              <a:rPr lang="en-US" sz="2200" dirty="0" err="1">
                <a:solidFill>
                  <a:srgbClr val="442D26"/>
                </a:solidFill>
                <a:latin typeface="Saira"/>
                <a:ea typeface="Saira"/>
                <a:cs typeface="Saira"/>
                <a:sym typeface="Saira"/>
              </a:rPr>
              <a:t>konsep</a:t>
            </a:r>
            <a:endParaRPr lang="en-US" sz="2200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pic>
        <p:nvPicPr>
          <p:cNvPr id="4098" name="Picture 2" descr="Illustration of share icon">
            <a:extLst>
              <a:ext uri="{FF2B5EF4-FFF2-40B4-BE49-F238E27FC236}">
                <a16:creationId xmlns:a16="http://schemas.microsoft.com/office/drawing/2014/main" id="{A0153DCC-0F5C-0641-C7E3-24F5E2027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846" y="3402203"/>
            <a:ext cx="1007962" cy="10079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ector Design User Setup Icon Style">
            <a:extLst>
              <a:ext uri="{FF2B5EF4-FFF2-40B4-BE49-F238E27FC236}">
                <a16:creationId xmlns:a16="http://schemas.microsoft.com/office/drawing/2014/main" id="{634B91F0-DD33-7805-D261-04FED499F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614" y="3402203"/>
            <a:ext cx="1007962" cy="10079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8865059" y="147595"/>
            <a:ext cx="557883" cy="19716810"/>
            <a:chOff x="0" y="0"/>
            <a:chExt cx="146932" cy="51929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6932" cy="5192905"/>
            </a:xfrm>
            <a:custGeom>
              <a:avLst/>
              <a:gdLst/>
              <a:ahLst/>
              <a:cxnLst/>
              <a:rect l="l" t="t" r="r" b="b"/>
              <a:pathLst>
                <a:path w="146932" h="5192905">
                  <a:moveTo>
                    <a:pt x="73466" y="0"/>
                  </a:moveTo>
                  <a:lnTo>
                    <a:pt x="73466" y="0"/>
                  </a:lnTo>
                  <a:cubicBezTo>
                    <a:pt x="114040" y="0"/>
                    <a:pt x="146932" y="32892"/>
                    <a:pt x="146932" y="73466"/>
                  </a:cubicBezTo>
                  <a:lnTo>
                    <a:pt x="146932" y="5119439"/>
                  </a:lnTo>
                  <a:cubicBezTo>
                    <a:pt x="146932" y="5138923"/>
                    <a:pt x="139192" y="5157610"/>
                    <a:pt x="125414" y="5171387"/>
                  </a:cubicBezTo>
                  <a:cubicBezTo>
                    <a:pt x="111637" y="5185165"/>
                    <a:pt x="92950" y="5192905"/>
                    <a:pt x="73466" y="5192905"/>
                  </a:cubicBezTo>
                  <a:lnTo>
                    <a:pt x="73466" y="5192905"/>
                  </a:lnTo>
                  <a:cubicBezTo>
                    <a:pt x="32892" y="5192905"/>
                    <a:pt x="0" y="5160013"/>
                    <a:pt x="0" y="5119439"/>
                  </a:cubicBezTo>
                  <a:lnTo>
                    <a:pt x="0" y="73466"/>
                  </a:lnTo>
                  <a:cubicBezTo>
                    <a:pt x="0" y="53982"/>
                    <a:pt x="7740" y="35295"/>
                    <a:pt x="21518" y="21518"/>
                  </a:cubicBezTo>
                  <a:cubicBezTo>
                    <a:pt x="35295" y="7740"/>
                    <a:pt x="53982" y="0"/>
                    <a:pt x="73466" y="0"/>
                  </a:cubicBezTo>
                  <a:close/>
                </a:path>
              </a:pathLst>
            </a:custGeom>
            <a:solidFill>
              <a:srgbClr val="AB785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85725"/>
              <a:ext cx="146932" cy="5107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6931222" y="-465878"/>
            <a:ext cx="4425555" cy="11218756"/>
            <a:chOff x="0" y="0"/>
            <a:chExt cx="1165578" cy="29547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65578" cy="2954734"/>
            </a:xfrm>
            <a:custGeom>
              <a:avLst/>
              <a:gdLst/>
              <a:ahLst/>
              <a:cxnLst/>
              <a:rect l="l" t="t" r="r" b="b"/>
              <a:pathLst>
                <a:path w="1165578" h="2954734">
                  <a:moveTo>
                    <a:pt x="54230" y="0"/>
                  </a:moveTo>
                  <a:lnTo>
                    <a:pt x="1111348" y="0"/>
                  </a:lnTo>
                  <a:cubicBezTo>
                    <a:pt x="1141299" y="0"/>
                    <a:pt x="1165578" y="24280"/>
                    <a:pt x="1165578" y="54230"/>
                  </a:cubicBezTo>
                  <a:lnTo>
                    <a:pt x="1165578" y="2900504"/>
                  </a:lnTo>
                  <a:cubicBezTo>
                    <a:pt x="1165578" y="2914886"/>
                    <a:pt x="1159865" y="2928680"/>
                    <a:pt x="1149695" y="2938850"/>
                  </a:cubicBezTo>
                  <a:cubicBezTo>
                    <a:pt x="1139524" y="2949020"/>
                    <a:pt x="1125731" y="2954734"/>
                    <a:pt x="1111348" y="2954734"/>
                  </a:cubicBezTo>
                  <a:lnTo>
                    <a:pt x="54230" y="2954734"/>
                  </a:lnTo>
                  <a:cubicBezTo>
                    <a:pt x="39848" y="2954734"/>
                    <a:pt x="26054" y="2949020"/>
                    <a:pt x="15884" y="2938850"/>
                  </a:cubicBezTo>
                  <a:cubicBezTo>
                    <a:pt x="5714" y="2928680"/>
                    <a:pt x="0" y="2914886"/>
                    <a:pt x="0" y="2900504"/>
                  </a:cubicBezTo>
                  <a:lnTo>
                    <a:pt x="0" y="54230"/>
                  </a:lnTo>
                  <a:cubicBezTo>
                    <a:pt x="0" y="39848"/>
                    <a:pt x="5714" y="26054"/>
                    <a:pt x="15884" y="15884"/>
                  </a:cubicBezTo>
                  <a:cubicBezTo>
                    <a:pt x="26054" y="5714"/>
                    <a:pt x="39848" y="0"/>
                    <a:pt x="54230" y="0"/>
                  </a:cubicBezTo>
                  <a:close/>
                </a:path>
              </a:pathLst>
            </a:custGeom>
            <a:solidFill>
              <a:srgbClr val="ECDDD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85725"/>
              <a:ext cx="1165578" cy="28690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8451659" y="2930722"/>
            <a:ext cx="1384682" cy="1231973"/>
          </a:xfrm>
          <a:custGeom>
            <a:avLst/>
            <a:gdLst/>
            <a:ahLst/>
            <a:cxnLst/>
            <a:rect l="l" t="t" r="r" b="b"/>
            <a:pathLst>
              <a:path w="1384682" h="1231973">
                <a:moveTo>
                  <a:pt x="0" y="0"/>
                </a:moveTo>
                <a:lnTo>
                  <a:pt x="1384682" y="0"/>
                </a:lnTo>
                <a:lnTo>
                  <a:pt x="1384682" y="1231973"/>
                </a:lnTo>
                <a:lnTo>
                  <a:pt x="0" y="12319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390122" y="4093797"/>
            <a:ext cx="9507756" cy="120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8"/>
              </a:lnSpc>
            </a:pPr>
            <a:r>
              <a:rPr lang="en-US" sz="8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Project Experience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81286" y="5246758"/>
            <a:ext cx="9525425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ID" sz="2400" dirty="0">
                <a:latin typeface="Saira" panose="020B0604020202020204" charset="0"/>
              </a:rPr>
              <a:t>Kami </a:t>
            </a:r>
            <a:r>
              <a:rPr lang="en-ID" sz="2400" dirty="0" err="1">
                <a:latin typeface="Saira" panose="020B0604020202020204" charset="0"/>
              </a:rPr>
              <a:t>telah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menangani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berbagai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proyek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seperti</a:t>
            </a:r>
            <a:r>
              <a:rPr lang="en-ID" sz="2400" dirty="0">
                <a:latin typeface="Saira" panose="020B0604020202020204" charset="0"/>
              </a:rPr>
              <a:t>: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Asesmen</a:t>
            </a:r>
            <a:r>
              <a:rPr lang="en-ID" sz="2400" dirty="0">
                <a:latin typeface="Saira" panose="020B0604020202020204" charset="0"/>
              </a:rPr>
              <a:t> dan </a:t>
            </a:r>
            <a:r>
              <a:rPr lang="en-ID" sz="2400" dirty="0" err="1">
                <a:latin typeface="Saira" panose="020B0604020202020204" charset="0"/>
              </a:rPr>
              <a:t>pengembangan</a:t>
            </a:r>
            <a:r>
              <a:rPr lang="en-ID" sz="2400" dirty="0">
                <a:latin typeface="Saira" panose="020B0604020202020204" charset="0"/>
              </a:rPr>
              <a:t> SDM </a:t>
            </a:r>
            <a:r>
              <a:rPr lang="en-ID" sz="2400" dirty="0" err="1">
                <a:latin typeface="Saira" panose="020B0604020202020204" charset="0"/>
              </a:rPr>
              <a:t>organisasi</a:t>
            </a:r>
            <a:r>
              <a:rPr lang="en-ID" sz="2400" dirty="0">
                <a:latin typeface="Saira" panose="020B0604020202020204" charset="0"/>
              </a:rPr>
              <a:t>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Pelatihan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peningkatan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kompetensi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karyawan</a:t>
            </a:r>
            <a:r>
              <a:rPr lang="en-ID" sz="2400" dirty="0">
                <a:latin typeface="Saira" panose="020B0604020202020204" charset="0"/>
              </a:rPr>
              <a:t>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Konsultasi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pengembangan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bisnis</a:t>
            </a:r>
            <a:r>
              <a:rPr lang="en-ID" sz="2400" dirty="0">
                <a:latin typeface="Saira" panose="020B0604020202020204" charset="0"/>
              </a:rPr>
              <a:t> &amp; </a:t>
            </a:r>
            <a:r>
              <a:rPr lang="en-ID" sz="2400" dirty="0" err="1">
                <a:latin typeface="Saira" panose="020B0604020202020204" charset="0"/>
              </a:rPr>
              <a:t>organisasi</a:t>
            </a:r>
            <a:r>
              <a:rPr lang="en-ID" sz="2400" dirty="0">
                <a:latin typeface="Saira" panose="020B0604020202020204" charset="0"/>
              </a:rPr>
              <a:t>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ID" sz="2400" dirty="0">
                <a:latin typeface="Saira" panose="020B0604020202020204" charset="0"/>
              </a:rPr>
              <a:t>Program </a:t>
            </a:r>
            <a:r>
              <a:rPr lang="en-ID" sz="2400" dirty="0" err="1">
                <a:latin typeface="Saira" panose="020B0604020202020204" charset="0"/>
              </a:rPr>
              <a:t>psikotes</a:t>
            </a:r>
            <a:r>
              <a:rPr lang="en-ID" sz="2400" dirty="0">
                <a:latin typeface="Saira" panose="020B0604020202020204" charset="0"/>
              </a:rPr>
              <a:t> dan </a:t>
            </a:r>
            <a:r>
              <a:rPr lang="en-ID" sz="2400" dirty="0" err="1">
                <a:latin typeface="Saira" panose="020B0604020202020204" charset="0"/>
              </a:rPr>
              <a:t>konseling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individu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maupun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komunitas</a:t>
            </a:r>
            <a:endParaRPr lang="en-ID" sz="2400" dirty="0">
              <a:latin typeface="Saira" panose="020B0604020202020204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591932" y="1266062"/>
            <a:ext cx="633626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32C54-4114-B193-4E9F-714BCD3F3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1F6BF10-F58A-3FC9-8671-313A74E15B9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4798C1B-0664-AF6F-1ECA-D92FC569FE88}"/>
              </a:ext>
            </a:extLst>
          </p:cNvPr>
          <p:cNvGrpSpPr/>
          <p:nvPr/>
        </p:nvGrpSpPr>
        <p:grpSpPr>
          <a:xfrm rot="-5400000">
            <a:off x="8865059" y="147595"/>
            <a:ext cx="557883" cy="19716810"/>
            <a:chOff x="0" y="0"/>
            <a:chExt cx="146932" cy="519290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7703A30-A7AE-023E-7F1D-55B1B7C73D38}"/>
                </a:ext>
              </a:extLst>
            </p:cNvPr>
            <p:cNvSpPr/>
            <p:nvPr/>
          </p:nvSpPr>
          <p:spPr>
            <a:xfrm>
              <a:off x="0" y="0"/>
              <a:ext cx="146932" cy="5192905"/>
            </a:xfrm>
            <a:custGeom>
              <a:avLst/>
              <a:gdLst/>
              <a:ahLst/>
              <a:cxnLst/>
              <a:rect l="l" t="t" r="r" b="b"/>
              <a:pathLst>
                <a:path w="146932" h="5192905">
                  <a:moveTo>
                    <a:pt x="73466" y="0"/>
                  </a:moveTo>
                  <a:lnTo>
                    <a:pt x="73466" y="0"/>
                  </a:lnTo>
                  <a:cubicBezTo>
                    <a:pt x="114040" y="0"/>
                    <a:pt x="146932" y="32892"/>
                    <a:pt x="146932" y="73466"/>
                  </a:cubicBezTo>
                  <a:lnTo>
                    <a:pt x="146932" y="5119439"/>
                  </a:lnTo>
                  <a:cubicBezTo>
                    <a:pt x="146932" y="5138923"/>
                    <a:pt x="139192" y="5157610"/>
                    <a:pt x="125414" y="5171387"/>
                  </a:cubicBezTo>
                  <a:cubicBezTo>
                    <a:pt x="111637" y="5185165"/>
                    <a:pt x="92950" y="5192905"/>
                    <a:pt x="73466" y="5192905"/>
                  </a:cubicBezTo>
                  <a:lnTo>
                    <a:pt x="73466" y="5192905"/>
                  </a:lnTo>
                  <a:cubicBezTo>
                    <a:pt x="32892" y="5192905"/>
                    <a:pt x="0" y="5160013"/>
                    <a:pt x="0" y="5119439"/>
                  </a:cubicBezTo>
                  <a:lnTo>
                    <a:pt x="0" y="73466"/>
                  </a:lnTo>
                  <a:cubicBezTo>
                    <a:pt x="0" y="53982"/>
                    <a:pt x="7740" y="35295"/>
                    <a:pt x="21518" y="21518"/>
                  </a:cubicBezTo>
                  <a:cubicBezTo>
                    <a:pt x="35295" y="7740"/>
                    <a:pt x="53982" y="0"/>
                    <a:pt x="73466" y="0"/>
                  </a:cubicBezTo>
                  <a:close/>
                </a:path>
              </a:pathLst>
            </a:custGeom>
            <a:solidFill>
              <a:srgbClr val="AB785E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6638AA9-8339-51CC-3B63-6FB195C1D0E0}"/>
                </a:ext>
              </a:extLst>
            </p:cNvPr>
            <p:cNvSpPr txBox="1"/>
            <p:nvPr/>
          </p:nvSpPr>
          <p:spPr>
            <a:xfrm>
              <a:off x="0" y="85725"/>
              <a:ext cx="146932" cy="5107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D9935EE2-3A95-51C4-F6CC-FC4E20F72C0E}"/>
              </a:ext>
            </a:extLst>
          </p:cNvPr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8D6F753-2426-B836-B729-F7C444849407}"/>
                </a:ext>
              </a:extLst>
            </p:cNvPr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5C50925-6D91-1372-B0D5-8F582ACED072}"/>
                </a:ext>
              </a:extLst>
            </p:cNvPr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0EFC766C-9810-49EB-DAB5-B60FBDF56C53}"/>
              </a:ext>
            </a:extLst>
          </p:cNvPr>
          <p:cNvGrpSpPr/>
          <p:nvPr/>
        </p:nvGrpSpPr>
        <p:grpSpPr>
          <a:xfrm rot="-5400000">
            <a:off x="6513611" y="-48267"/>
            <a:ext cx="5260777" cy="11218756"/>
            <a:chOff x="0" y="0"/>
            <a:chExt cx="1165578" cy="2954734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DF546E5-62FB-82D3-E403-187D6CF8E44D}"/>
                </a:ext>
              </a:extLst>
            </p:cNvPr>
            <p:cNvSpPr/>
            <p:nvPr/>
          </p:nvSpPr>
          <p:spPr>
            <a:xfrm>
              <a:off x="0" y="0"/>
              <a:ext cx="1165578" cy="2954734"/>
            </a:xfrm>
            <a:custGeom>
              <a:avLst/>
              <a:gdLst/>
              <a:ahLst/>
              <a:cxnLst/>
              <a:rect l="l" t="t" r="r" b="b"/>
              <a:pathLst>
                <a:path w="1165578" h="2954734">
                  <a:moveTo>
                    <a:pt x="54230" y="0"/>
                  </a:moveTo>
                  <a:lnTo>
                    <a:pt x="1111348" y="0"/>
                  </a:lnTo>
                  <a:cubicBezTo>
                    <a:pt x="1141299" y="0"/>
                    <a:pt x="1165578" y="24280"/>
                    <a:pt x="1165578" y="54230"/>
                  </a:cubicBezTo>
                  <a:lnTo>
                    <a:pt x="1165578" y="2900504"/>
                  </a:lnTo>
                  <a:cubicBezTo>
                    <a:pt x="1165578" y="2914886"/>
                    <a:pt x="1159865" y="2928680"/>
                    <a:pt x="1149695" y="2938850"/>
                  </a:cubicBezTo>
                  <a:cubicBezTo>
                    <a:pt x="1139524" y="2949020"/>
                    <a:pt x="1125731" y="2954734"/>
                    <a:pt x="1111348" y="2954734"/>
                  </a:cubicBezTo>
                  <a:lnTo>
                    <a:pt x="54230" y="2954734"/>
                  </a:lnTo>
                  <a:cubicBezTo>
                    <a:pt x="39848" y="2954734"/>
                    <a:pt x="26054" y="2949020"/>
                    <a:pt x="15884" y="2938850"/>
                  </a:cubicBezTo>
                  <a:cubicBezTo>
                    <a:pt x="5714" y="2928680"/>
                    <a:pt x="0" y="2914886"/>
                    <a:pt x="0" y="2900504"/>
                  </a:cubicBezTo>
                  <a:lnTo>
                    <a:pt x="0" y="54230"/>
                  </a:lnTo>
                  <a:cubicBezTo>
                    <a:pt x="0" y="39848"/>
                    <a:pt x="5714" y="26054"/>
                    <a:pt x="15884" y="15884"/>
                  </a:cubicBezTo>
                  <a:cubicBezTo>
                    <a:pt x="26054" y="5714"/>
                    <a:pt x="39848" y="0"/>
                    <a:pt x="54230" y="0"/>
                  </a:cubicBezTo>
                  <a:close/>
                </a:path>
              </a:pathLst>
            </a:custGeom>
            <a:solidFill>
              <a:srgbClr val="ECDDD4"/>
            </a:solidFill>
          </p:spPr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A56E24B-EE35-B119-1D9F-845A12D065AA}"/>
                </a:ext>
              </a:extLst>
            </p:cNvPr>
            <p:cNvSpPr txBox="1"/>
            <p:nvPr/>
          </p:nvSpPr>
          <p:spPr>
            <a:xfrm>
              <a:off x="0" y="85725"/>
              <a:ext cx="1165578" cy="28690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32E4FAF0-117A-444B-7556-E62450AA6D8D}"/>
              </a:ext>
            </a:extLst>
          </p:cNvPr>
          <p:cNvSpPr/>
          <p:nvPr/>
        </p:nvSpPr>
        <p:spPr>
          <a:xfrm>
            <a:off x="8451659" y="2930722"/>
            <a:ext cx="1384682" cy="1231973"/>
          </a:xfrm>
          <a:custGeom>
            <a:avLst/>
            <a:gdLst/>
            <a:ahLst/>
            <a:cxnLst/>
            <a:rect l="l" t="t" r="r" b="b"/>
            <a:pathLst>
              <a:path w="1384682" h="1231973">
                <a:moveTo>
                  <a:pt x="0" y="0"/>
                </a:moveTo>
                <a:lnTo>
                  <a:pt x="1384682" y="0"/>
                </a:lnTo>
                <a:lnTo>
                  <a:pt x="1384682" y="1231973"/>
                </a:lnTo>
                <a:lnTo>
                  <a:pt x="0" y="12319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10BA5A20-997C-E9B3-471F-07DCA91929CA}"/>
              </a:ext>
            </a:extLst>
          </p:cNvPr>
          <p:cNvSpPr txBox="1"/>
          <p:nvPr/>
        </p:nvSpPr>
        <p:spPr>
          <a:xfrm>
            <a:off x="4390122" y="4093797"/>
            <a:ext cx="9507756" cy="1106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8"/>
              </a:lnSpc>
            </a:pPr>
            <a:r>
              <a:rPr lang="en-US" sz="6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The Value We Deliver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382E0F6-3AAD-2C08-7BD3-5EF5BDA94252}"/>
              </a:ext>
            </a:extLst>
          </p:cNvPr>
          <p:cNvSpPr txBox="1"/>
          <p:nvPr/>
        </p:nvSpPr>
        <p:spPr>
          <a:xfrm>
            <a:off x="4381286" y="5489002"/>
            <a:ext cx="9525425" cy="2246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ID" sz="2600" dirty="0" err="1">
                <a:latin typeface="Saira" panose="020B0604020202020204" charset="0"/>
              </a:rPr>
              <a:t>Melalui</a:t>
            </a:r>
            <a:r>
              <a:rPr lang="en-ID" sz="2600" dirty="0">
                <a:latin typeface="Saira" panose="020B0604020202020204" charset="0"/>
              </a:rPr>
              <a:t> </a:t>
            </a:r>
            <a:r>
              <a:rPr lang="en-ID" sz="2600" dirty="0" err="1">
                <a:latin typeface="Saira" panose="020B0604020202020204" charset="0"/>
              </a:rPr>
              <a:t>layanan</a:t>
            </a:r>
            <a:r>
              <a:rPr lang="en-ID" sz="2600" dirty="0">
                <a:latin typeface="Saira" panose="020B0604020202020204" charset="0"/>
              </a:rPr>
              <a:t> kami, </a:t>
            </a:r>
            <a:r>
              <a:rPr lang="en-ID" sz="2600" dirty="0" err="1">
                <a:latin typeface="Saira" panose="020B0604020202020204" charset="0"/>
              </a:rPr>
              <a:t>organisasi</a:t>
            </a:r>
            <a:r>
              <a:rPr lang="en-ID" sz="2600" dirty="0">
                <a:latin typeface="Saira" panose="020B0604020202020204" charset="0"/>
              </a:rPr>
              <a:t> Anda </a:t>
            </a:r>
            <a:r>
              <a:rPr lang="en-ID" sz="2600" dirty="0" err="1">
                <a:latin typeface="Saira" panose="020B0604020202020204" charset="0"/>
              </a:rPr>
              <a:t>akan</a:t>
            </a:r>
            <a:r>
              <a:rPr lang="en-ID" sz="2600" dirty="0">
                <a:latin typeface="Saira" panose="020B0604020202020204" charset="0"/>
              </a:rPr>
              <a:t> </a:t>
            </a:r>
            <a:r>
              <a:rPr lang="en-ID" sz="2600" dirty="0" err="1">
                <a:latin typeface="Saira" panose="020B0604020202020204" charset="0"/>
              </a:rPr>
              <a:t>mendapatkan</a:t>
            </a:r>
            <a:r>
              <a:rPr lang="en-ID" sz="2600" dirty="0">
                <a:latin typeface="Saira" panose="020B0604020202020204" charset="0"/>
              </a:rPr>
              <a:t>: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Sistem</a:t>
            </a:r>
            <a:r>
              <a:rPr lang="en-ID" sz="2400" dirty="0">
                <a:latin typeface="Saira" panose="020B0604020202020204" charset="0"/>
              </a:rPr>
              <a:t> SDM yang </a:t>
            </a:r>
            <a:r>
              <a:rPr lang="en-ID" sz="2400" dirty="0" err="1">
                <a:latin typeface="Saira" panose="020B0604020202020204" charset="0"/>
              </a:rPr>
              <a:t>lebih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terstruktur</a:t>
            </a:r>
            <a:r>
              <a:rPr lang="en-ID" sz="2400" dirty="0">
                <a:latin typeface="Saira" panose="020B0604020202020204" charset="0"/>
              </a:rPr>
              <a:t>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ID" sz="2400" dirty="0">
                <a:latin typeface="Saira" panose="020B0604020202020204" charset="0"/>
              </a:rPr>
              <a:t>Kinerja </a:t>
            </a:r>
            <a:r>
              <a:rPr lang="en-ID" sz="2400" dirty="0" err="1">
                <a:latin typeface="Saira" panose="020B0604020202020204" charset="0"/>
              </a:rPr>
              <a:t>tim</a:t>
            </a:r>
            <a:r>
              <a:rPr lang="en-ID" sz="2400" dirty="0">
                <a:latin typeface="Saira" panose="020B0604020202020204" charset="0"/>
              </a:rPr>
              <a:t> yang </a:t>
            </a:r>
            <a:r>
              <a:rPr lang="en-ID" sz="2400" dirty="0" err="1">
                <a:latin typeface="Saira" panose="020B0604020202020204" charset="0"/>
              </a:rPr>
              <a:t>lebih</a:t>
            </a:r>
            <a:r>
              <a:rPr lang="en-ID" sz="2400" dirty="0">
                <a:latin typeface="Saira" panose="020B0604020202020204" charset="0"/>
              </a:rPr>
              <a:t> optimal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Peningkatan</a:t>
            </a:r>
            <a:r>
              <a:rPr lang="en-ID" sz="2400" dirty="0">
                <a:latin typeface="Saira" panose="020B0604020202020204" charset="0"/>
              </a:rPr>
              <a:t> engagement </a:t>
            </a:r>
            <a:r>
              <a:rPr lang="en-ID" sz="2400" dirty="0" err="1">
                <a:latin typeface="Saira" panose="020B0604020202020204" charset="0"/>
              </a:rPr>
              <a:t>karyawan</a:t>
            </a:r>
            <a:r>
              <a:rPr lang="en-ID" sz="2400" dirty="0">
                <a:latin typeface="Saira" panose="020B0604020202020204" charset="0"/>
              </a:rPr>
              <a:t>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Kepemimpinan</a:t>
            </a:r>
            <a:r>
              <a:rPr lang="en-ID" sz="2400" dirty="0">
                <a:latin typeface="Saira" panose="020B0604020202020204" charset="0"/>
              </a:rPr>
              <a:t> yang </a:t>
            </a:r>
            <a:r>
              <a:rPr lang="en-ID" sz="2400" dirty="0" err="1">
                <a:latin typeface="Saira" panose="020B0604020202020204" charset="0"/>
              </a:rPr>
              <a:t>lebih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adaptif</a:t>
            </a:r>
            <a:r>
              <a:rPr lang="en-ID" sz="2400" dirty="0">
                <a:latin typeface="Saira" panose="020B0604020202020204" charset="0"/>
              </a:rPr>
              <a:t>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ID" sz="2400" dirty="0" err="1">
                <a:latin typeface="Saira" panose="020B0604020202020204" charset="0"/>
              </a:rPr>
              <a:t>Organisasi</a:t>
            </a:r>
            <a:r>
              <a:rPr lang="en-ID" sz="2400" dirty="0">
                <a:latin typeface="Saira" panose="020B0604020202020204" charset="0"/>
              </a:rPr>
              <a:t> yang </a:t>
            </a:r>
            <a:r>
              <a:rPr lang="en-ID" sz="2400" dirty="0" err="1">
                <a:latin typeface="Saira" panose="020B0604020202020204" charset="0"/>
              </a:rPr>
              <a:t>lebih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siap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menghadapi</a:t>
            </a:r>
            <a:r>
              <a:rPr lang="en-ID" sz="2400" dirty="0">
                <a:latin typeface="Saira" panose="020B0604020202020204" charset="0"/>
              </a:rPr>
              <a:t> </a:t>
            </a:r>
            <a:r>
              <a:rPr lang="en-ID" sz="2400" dirty="0" err="1">
                <a:latin typeface="Saira" panose="020B0604020202020204" charset="0"/>
              </a:rPr>
              <a:t>perubahan</a:t>
            </a:r>
            <a:endParaRPr lang="en-ID" sz="2400" dirty="0">
              <a:latin typeface="Saira" panose="020B0604020202020204" charset="0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9F48E9B5-A476-07F2-C171-A12101E9184A}"/>
              </a:ext>
            </a:extLst>
          </p:cNvPr>
          <p:cNvSpPr txBox="1"/>
          <p:nvPr/>
        </p:nvSpPr>
        <p:spPr>
          <a:xfrm>
            <a:off x="16591932" y="1266062"/>
            <a:ext cx="633626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627224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25FC3-E694-7C60-7EF4-A6AAC002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124BE9E-9F33-1AAE-B359-C882BFD0F256}"/>
              </a:ext>
            </a:extLst>
          </p:cNvPr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1C7394D-E689-BEC7-8AA8-A9B3F5B4E42D}"/>
                </a:ext>
              </a:extLst>
            </p:cNvPr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84F0AE6-B782-D806-22E4-C900AB04C125}"/>
                </a:ext>
              </a:extLst>
            </p:cNvPr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44C9C03-80B5-06B3-7BEC-284AA6F5A484}"/>
              </a:ext>
            </a:extLst>
          </p:cNvPr>
          <p:cNvGrpSpPr/>
          <p:nvPr/>
        </p:nvGrpSpPr>
        <p:grpSpPr>
          <a:xfrm rot="-5400000">
            <a:off x="-4173085" y="2981872"/>
            <a:ext cx="11319331" cy="4430945"/>
            <a:chOff x="0" y="0"/>
            <a:chExt cx="2981223" cy="11669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204C80E-2409-DC99-273C-B5F5A8B18276}"/>
                </a:ext>
              </a:extLst>
            </p:cNvPr>
            <p:cNvSpPr/>
            <p:nvPr/>
          </p:nvSpPr>
          <p:spPr>
            <a:xfrm>
              <a:off x="0" y="0"/>
              <a:ext cx="2981223" cy="1166998"/>
            </a:xfrm>
            <a:custGeom>
              <a:avLst/>
              <a:gdLst/>
              <a:ahLst/>
              <a:cxnLst/>
              <a:rect l="l" t="t" r="r" b="b"/>
              <a:pathLst>
                <a:path w="2981223" h="1166998">
                  <a:moveTo>
                    <a:pt x="21203" y="0"/>
                  </a:moveTo>
                  <a:lnTo>
                    <a:pt x="2960020" y="0"/>
                  </a:lnTo>
                  <a:cubicBezTo>
                    <a:pt x="2965644" y="0"/>
                    <a:pt x="2971036" y="2234"/>
                    <a:pt x="2975013" y="6210"/>
                  </a:cubicBezTo>
                  <a:cubicBezTo>
                    <a:pt x="2978989" y="10186"/>
                    <a:pt x="2981223" y="15579"/>
                    <a:pt x="2981223" y="21203"/>
                  </a:cubicBezTo>
                  <a:lnTo>
                    <a:pt x="2981223" y="1145795"/>
                  </a:lnTo>
                  <a:cubicBezTo>
                    <a:pt x="2981223" y="1151418"/>
                    <a:pt x="2978989" y="1156811"/>
                    <a:pt x="2975013" y="1160788"/>
                  </a:cubicBezTo>
                  <a:cubicBezTo>
                    <a:pt x="2971036" y="1164764"/>
                    <a:pt x="2965644" y="1166998"/>
                    <a:pt x="2960020" y="1166998"/>
                  </a:cubicBezTo>
                  <a:lnTo>
                    <a:pt x="21203" y="1166998"/>
                  </a:lnTo>
                  <a:cubicBezTo>
                    <a:pt x="15579" y="1166998"/>
                    <a:pt x="10186" y="1164764"/>
                    <a:pt x="6210" y="1160788"/>
                  </a:cubicBezTo>
                  <a:cubicBezTo>
                    <a:pt x="2234" y="1156811"/>
                    <a:pt x="0" y="1151418"/>
                    <a:pt x="0" y="1145795"/>
                  </a:cubicBezTo>
                  <a:lnTo>
                    <a:pt x="0" y="21203"/>
                  </a:lnTo>
                  <a:cubicBezTo>
                    <a:pt x="0" y="15579"/>
                    <a:pt x="2234" y="10186"/>
                    <a:pt x="6210" y="6210"/>
                  </a:cubicBezTo>
                  <a:cubicBezTo>
                    <a:pt x="10186" y="2234"/>
                    <a:pt x="15579" y="0"/>
                    <a:pt x="21203" y="0"/>
                  </a:cubicBezTo>
                  <a:close/>
                </a:path>
              </a:pathLst>
            </a:custGeom>
            <a:solidFill>
              <a:srgbClr val="AB785E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DA6F3C5-7E8F-48C0-DE83-066C5BDCDCE0}"/>
                </a:ext>
              </a:extLst>
            </p:cNvPr>
            <p:cNvSpPr txBox="1"/>
            <p:nvPr/>
          </p:nvSpPr>
          <p:spPr>
            <a:xfrm>
              <a:off x="0" y="85725"/>
              <a:ext cx="2981223" cy="108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C99F212-F90E-82FD-4D3C-B9E56487D856}"/>
              </a:ext>
            </a:extLst>
          </p:cNvPr>
          <p:cNvGrpSpPr/>
          <p:nvPr/>
        </p:nvGrpSpPr>
        <p:grpSpPr>
          <a:xfrm rot="-5400000">
            <a:off x="13046105" y="4174609"/>
            <a:ext cx="11319331" cy="2045471"/>
            <a:chOff x="0" y="0"/>
            <a:chExt cx="2981223" cy="5387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7294BBC-39FB-7380-1549-2DA76063CE11}"/>
                </a:ext>
              </a:extLst>
            </p:cNvPr>
            <p:cNvSpPr/>
            <p:nvPr/>
          </p:nvSpPr>
          <p:spPr>
            <a:xfrm>
              <a:off x="0" y="0"/>
              <a:ext cx="2981223" cy="538725"/>
            </a:xfrm>
            <a:custGeom>
              <a:avLst/>
              <a:gdLst/>
              <a:ahLst/>
              <a:cxnLst/>
              <a:rect l="l" t="t" r="r" b="b"/>
              <a:pathLst>
                <a:path w="2981223" h="538725">
                  <a:moveTo>
                    <a:pt x="21203" y="0"/>
                  </a:moveTo>
                  <a:lnTo>
                    <a:pt x="2960020" y="0"/>
                  </a:lnTo>
                  <a:cubicBezTo>
                    <a:pt x="2965644" y="0"/>
                    <a:pt x="2971036" y="2234"/>
                    <a:pt x="2975013" y="6210"/>
                  </a:cubicBezTo>
                  <a:cubicBezTo>
                    <a:pt x="2978989" y="10186"/>
                    <a:pt x="2981223" y="15579"/>
                    <a:pt x="2981223" y="21203"/>
                  </a:cubicBezTo>
                  <a:lnTo>
                    <a:pt x="2981223" y="517522"/>
                  </a:lnTo>
                  <a:cubicBezTo>
                    <a:pt x="2981223" y="523145"/>
                    <a:pt x="2978989" y="528538"/>
                    <a:pt x="2975013" y="532515"/>
                  </a:cubicBezTo>
                  <a:cubicBezTo>
                    <a:pt x="2971036" y="536491"/>
                    <a:pt x="2965644" y="538725"/>
                    <a:pt x="2960020" y="538725"/>
                  </a:cubicBezTo>
                  <a:lnTo>
                    <a:pt x="21203" y="538725"/>
                  </a:lnTo>
                  <a:cubicBezTo>
                    <a:pt x="15579" y="538725"/>
                    <a:pt x="10186" y="536491"/>
                    <a:pt x="6210" y="532515"/>
                  </a:cubicBezTo>
                  <a:cubicBezTo>
                    <a:pt x="2234" y="528538"/>
                    <a:pt x="0" y="523145"/>
                    <a:pt x="0" y="517522"/>
                  </a:cubicBezTo>
                  <a:lnTo>
                    <a:pt x="0" y="21203"/>
                  </a:lnTo>
                  <a:cubicBezTo>
                    <a:pt x="0" y="15579"/>
                    <a:pt x="2234" y="10186"/>
                    <a:pt x="6210" y="6210"/>
                  </a:cubicBezTo>
                  <a:cubicBezTo>
                    <a:pt x="10186" y="2234"/>
                    <a:pt x="15579" y="0"/>
                    <a:pt x="21203" y="0"/>
                  </a:cubicBezTo>
                  <a:close/>
                </a:path>
              </a:pathLst>
            </a:custGeom>
            <a:solidFill>
              <a:srgbClr val="AB785E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E519C3B-CB23-A1D0-117B-EC1D7BA81CBA}"/>
                </a:ext>
              </a:extLst>
            </p:cNvPr>
            <p:cNvSpPr txBox="1"/>
            <p:nvPr/>
          </p:nvSpPr>
          <p:spPr>
            <a:xfrm>
              <a:off x="0" y="85725"/>
              <a:ext cx="2981223" cy="453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E5AD80F7-BEE2-CFB8-2528-413B64F70AAD}"/>
              </a:ext>
            </a:extLst>
          </p:cNvPr>
          <p:cNvSpPr/>
          <p:nvPr/>
        </p:nvSpPr>
        <p:spPr>
          <a:xfrm>
            <a:off x="10572823" y="499377"/>
            <a:ext cx="1899304" cy="1689839"/>
          </a:xfrm>
          <a:custGeom>
            <a:avLst/>
            <a:gdLst/>
            <a:ahLst/>
            <a:cxnLst/>
            <a:rect l="l" t="t" r="r" b="b"/>
            <a:pathLst>
              <a:path w="1899304" h="1689839">
                <a:moveTo>
                  <a:pt x="0" y="0"/>
                </a:moveTo>
                <a:lnTo>
                  <a:pt x="1899304" y="0"/>
                </a:lnTo>
                <a:lnTo>
                  <a:pt x="1899304" y="1689839"/>
                </a:lnTo>
                <a:lnTo>
                  <a:pt x="0" y="16898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C01BC58-490E-E754-7E7D-3E4251ADEBEB}"/>
              </a:ext>
            </a:extLst>
          </p:cNvPr>
          <p:cNvSpPr txBox="1"/>
          <p:nvPr/>
        </p:nvSpPr>
        <p:spPr>
          <a:xfrm>
            <a:off x="8035509" y="3378597"/>
            <a:ext cx="6871275" cy="1184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68"/>
              </a:lnSpc>
            </a:pPr>
            <a:r>
              <a:rPr lang="en-US" sz="48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Our </a:t>
            </a:r>
            <a:r>
              <a:rPr lang="en-US" sz="48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Phylosophy</a:t>
            </a:r>
            <a:endParaRPr lang="en-US" sz="4800" b="1" dirty="0">
              <a:solidFill>
                <a:srgbClr val="442D26"/>
              </a:solidFill>
              <a:latin typeface="Saira Bold"/>
              <a:ea typeface="Saira Bold"/>
              <a:cs typeface="Saira Bold"/>
              <a:sym typeface="Saira 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23356A4-78EA-9B28-FAA2-42C8B916F614}"/>
              </a:ext>
            </a:extLst>
          </p:cNvPr>
          <p:cNvSpPr txBox="1"/>
          <p:nvPr/>
        </p:nvSpPr>
        <p:spPr>
          <a:xfrm>
            <a:off x="8035509" y="4877373"/>
            <a:ext cx="8873236" cy="384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ID" sz="3200" dirty="0">
                <a:latin typeface="Saira" panose="020B0604020202020204" charset="0"/>
              </a:rPr>
              <a:t>Kami </a:t>
            </a:r>
            <a:r>
              <a:rPr lang="en-ID" sz="3200" dirty="0" err="1">
                <a:latin typeface="Saira" panose="020B0604020202020204" charset="0"/>
              </a:rPr>
              <a:t>percaya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bahwa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transformasi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organisasi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dimulai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dari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pemahaman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manusia</a:t>
            </a:r>
            <a:r>
              <a:rPr lang="en-ID" sz="3200" dirty="0">
                <a:latin typeface="Saira" panose="020B0604020202020204" charset="0"/>
              </a:rPr>
              <a:t> di </a:t>
            </a:r>
            <a:r>
              <a:rPr lang="en-ID" sz="3200" dirty="0" err="1">
                <a:latin typeface="Saira" panose="020B0604020202020204" charset="0"/>
              </a:rPr>
              <a:t>dalamnya</a:t>
            </a:r>
            <a:r>
              <a:rPr lang="en-ID" sz="3200" dirty="0">
                <a:latin typeface="Saira" panose="020B0604020202020204" charset="0"/>
              </a:rPr>
              <a:t>.</a:t>
            </a:r>
          </a:p>
          <a:p>
            <a:r>
              <a:rPr lang="en-ID" sz="3200" dirty="0" err="1">
                <a:latin typeface="Saira" panose="020B0604020202020204" charset="0"/>
              </a:rPr>
              <a:t>Dengan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mengintegrasikan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psikologi</a:t>
            </a:r>
            <a:r>
              <a:rPr lang="en-ID" sz="3200" dirty="0">
                <a:latin typeface="Saira" panose="020B0604020202020204" charset="0"/>
              </a:rPr>
              <a:t> dan strategi </a:t>
            </a:r>
            <a:r>
              <a:rPr lang="en-ID" sz="3200" dirty="0" err="1">
                <a:latin typeface="Saira" panose="020B0604020202020204" charset="0"/>
              </a:rPr>
              <a:t>bisnis</a:t>
            </a:r>
            <a:r>
              <a:rPr lang="en-ID" sz="3200" dirty="0">
                <a:latin typeface="Saira" panose="020B0604020202020204" charset="0"/>
              </a:rPr>
              <a:t>, kami </a:t>
            </a:r>
            <a:r>
              <a:rPr lang="en-ID" sz="3200" dirty="0" err="1">
                <a:latin typeface="Saira" panose="020B0604020202020204" charset="0"/>
              </a:rPr>
              <a:t>membantu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organisasi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tidak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hanya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berkembang</a:t>
            </a:r>
            <a:r>
              <a:rPr lang="en-ID" sz="3200" dirty="0">
                <a:latin typeface="Saira" panose="020B0604020202020204" charset="0"/>
              </a:rPr>
              <a:t>, </a:t>
            </a:r>
            <a:r>
              <a:rPr lang="en-ID" sz="3200" dirty="0" err="1">
                <a:latin typeface="Saira" panose="020B0604020202020204" charset="0"/>
              </a:rPr>
              <a:t>tetapi</a:t>
            </a:r>
            <a:r>
              <a:rPr lang="en-ID" sz="3200" dirty="0">
                <a:latin typeface="Saira" panose="020B0604020202020204" charset="0"/>
              </a:rPr>
              <a:t> juga </a:t>
            </a:r>
            <a:r>
              <a:rPr lang="en-ID" sz="3200" dirty="0" err="1">
                <a:latin typeface="Saira" panose="020B0604020202020204" charset="0"/>
              </a:rPr>
              <a:t>bertumbuh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secara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berkelanjutan</a:t>
            </a:r>
            <a:r>
              <a:rPr lang="en-ID" sz="3200" dirty="0">
                <a:latin typeface="Saira" panose="020B0604020202020204" charset="0"/>
              </a:rPr>
              <a:t>.</a:t>
            </a:r>
          </a:p>
          <a:p>
            <a:pPr algn="just">
              <a:lnSpc>
                <a:spcPts val="3220"/>
              </a:lnSpc>
            </a:pPr>
            <a:endParaRPr lang="en-US" sz="2300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A4BCBBB0-BB21-802D-7EB7-F7C02F81614D}"/>
              </a:ext>
            </a:extLst>
          </p:cNvPr>
          <p:cNvSpPr txBox="1"/>
          <p:nvPr/>
        </p:nvSpPr>
        <p:spPr>
          <a:xfrm>
            <a:off x="16591932" y="1266062"/>
            <a:ext cx="633626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11</a:t>
            </a:r>
          </a:p>
        </p:txBody>
      </p:sp>
      <p:pic>
        <p:nvPicPr>
          <p:cNvPr id="17" name="Picture 16" descr="https://images.openai.com/static-rsc-4/eidy_8yw94O9_fPdtbLThnJhhxcD7TYH0DhONBo-NPXtQDCgtE1-fGmCtHyjs7UrhgWHNuFn1DnAO5GdA-Ty9eZEmcg06CBtgKVzfKN9PC8eMAxlFC2fWw8W3lpXx9VMDfRKDQ_M70Wts_V33mz0qPfomv1gCTVMuP8MtESoPaj3ZzJXM3n7cNAEZekWrb4K?purpose=fullsize">
            <a:extLst>
              <a:ext uri="{FF2B5EF4-FFF2-40B4-BE49-F238E27FC236}">
                <a16:creationId xmlns:a16="http://schemas.microsoft.com/office/drawing/2014/main" id="{26B07CDD-D8CE-3507-E360-5FBC7237C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055" y="3311768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47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D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-4173085" y="2981872"/>
            <a:ext cx="11319331" cy="4430945"/>
            <a:chOff x="0" y="0"/>
            <a:chExt cx="2981223" cy="116699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2981223" cy="1166998"/>
            </a:xfrm>
            <a:custGeom>
              <a:avLst/>
              <a:gdLst/>
              <a:ahLst/>
              <a:cxnLst/>
              <a:rect l="l" t="t" r="r" b="b"/>
              <a:pathLst>
                <a:path w="2981223" h="1166998">
                  <a:moveTo>
                    <a:pt x="21203" y="0"/>
                  </a:moveTo>
                  <a:lnTo>
                    <a:pt x="2960020" y="0"/>
                  </a:lnTo>
                  <a:cubicBezTo>
                    <a:pt x="2965644" y="0"/>
                    <a:pt x="2971036" y="2234"/>
                    <a:pt x="2975013" y="6210"/>
                  </a:cubicBezTo>
                  <a:cubicBezTo>
                    <a:pt x="2978989" y="10186"/>
                    <a:pt x="2981223" y="15579"/>
                    <a:pt x="2981223" y="21203"/>
                  </a:cubicBezTo>
                  <a:lnTo>
                    <a:pt x="2981223" y="1145795"/>
                  </a:lnTo>
                  <a:cubicBezTo>
                    <a:pt x="2981223" y="1151418"/>
                    <a:pt x="2978989" y="1156811"/>
                    <a:pt x="2975013" y="1160788"/>
                  </a:cubicBezTo>
                  <a:cubicBezTo>
                    <a:pt x="2971036" y="1164764"/>
                    <a:pt x="2965644" y="1166998"/>
                    <a:pt x="2960020" y="1166998"/>
                  </a:cubicBezTo>
                  <a:lnTo>
                    <a:pt x="21203" y="1166998"/>
                  </a:lnTo>
                  <a:cubicBezTo>
                    <a:pt x="15579" y="1166998"/>
                    <a:pt x="10186" y="1164764"/>
                    <a:pt x="6210" y="1160788"/>
                  </a:cubicBezTo>
                  <a:cubicBezTo>
                    <a:pt x="2234" y="1156811"/>
                    <a:pt x="0" y="1151418"/>
                    <a:pt x="0" y="1145795"/>
                  </a:cubicBezTo>
                  <a:lnTo>
                    <a:pt x="0" y="21203"/>
                  </a:lnTo>
                  <a:cubicBezTo>
                    <a:pt x="0" y="15579"/>
                    <a:pt x="2234" y="10186"/>
                    <a:pt x="6210" y="6210"/>
                  </a:cubicBezTo>
                  <a:cubicBezTo>
                    <a:pt x="10186" y="2234"/>
                    <a:pt x="15579" y="0"/>
                    <a:pt x="21203" y="0"/>
                  </a:cubicBezTo>
                  <a:close/>
                </a:path>
              </a:pathLst>
            </a:custGeom>
            <a:grpFill/>
          </p:spPr>
        </p:sp>
        <p:sp>
          <p:nvSpPr>
            <p:cNvPr id="7" name="TextBox 7"/>
            <p:cNvSpPr txBox="1"/>
            <p:nvPr/>
          </p:nvSpPr>
          <p:spPr>
            <a:xfrm>
              <a:off x="0" y="85725"/>
              <a:ext cx="2981223" cy="108127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3046105" y="4174609"/>
            <a:ext cx="11319331" cy="2045471"/>
            <a:chOff x="0" y="0"/>
            <a:chExt cx="2981223" cy="5387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81223" cy="538725"/>
            </a:xfrm>
            <a:custGeom>
              <a:avLst/>
              <a:gdLst/>
              <a:ahLst/>
              <a:cxnLst/>
              <a:rect l="l" t="t" r="r" b="b"/>
              <a:pathLst>
                <a:path w="2981223" h="538725">
                  <a:moveTo>
                    <a:pt x="21203" y="0"/>
                  </a:moveTo>
                  <a:lnTo>
                    <a:pt x="2960020" y="0"/>
                  </a:lnTo>
                  <a:cubicBezTo>
                    <a:pt x="2965644" y="0"/>
                    <a:pt x="2971036" y="2234"/>
                    <a:pt x="2975013" y="6210"/>
                  </a:cubicBezTo>
                  <a:cubicBezTo>
                    <a:pt x="2978989" y="10186"/>
                    <a:pt x="2981223" y="15579"/>
                    <a:pt x="2981223" y="21203"/>
                  </a:cubicBezTo>
                  <a:lnTo>
                    <a:pt x="2981223" y="517522"/>
                  </a:lnTo>
                  <a:cubicBezTo>
                    <a:pt x="2981223" y="523145"/>
                    <a:pt x="2978989" y="528538"/>
                    <a:pt x="2975013" y="532515"/>
                  </a:cubicBezTo>
                  <a:cubicBezTo>
                    <a:pt x="2971036" y="536491"/>
                    <a:pt x="2965644" y="538725"/>
                    <a:pt x="2960020" y="538725"/>
                  </a:cubicBezTo>
                  <a:lnTo>
                    <a:pt x="21203" y="538725"/>
                  </a:lnTo>
                  <a:cubicBezTo>
                    <a:pt x="15579" y="538725"/>
                    <a:pt x="10186" y="536491"/>
                    <a:pt x="6210" y="532515"/>
                  </a:cubicBezTo>
                  <a:cubicBezTo>
                    <a:pt x="2234" y="528538"/>
                    <a:pt x="0" y="523145"/>
                    <a:pt x="0" y="517522"/>
                  </a:cubicBezTo>
                  <a:lnTo>
                    <a:pt x="0" y="21203"/>
                  </a:lnTo>
                  <a:cubicBezTo>
                    <a:pt x="0" y="15579"/>
                    <a:pt x="2234" y="10186"/>
                    <a:pt x="6210" y="6210"/>
                  </a:cubicBezTo>
                  <a:cubicBezTo>
                    <a:pt x="10186" y="2234"/>
                    <a:pt x="15579" y="0"/>
                    <a:pt x="21203" y="0"/>
                  </a:cubicBezTo>
                  <a:close/>
                </a:path>
              </a:pathLst>
            </a:custGeom>
            <a:solidFill>
              <a:srgbClr val="AB785E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85725"/>
              <a:ext cx="2981223" cy="453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927301" y="721158"/>
            <a:ext cx="1899304" cy="1689839"/>
          </a:xfrm>
          <a:custGeom>
            <a:avLst/>
            <a:gdLst/>
            <a:ahLst/>
            <a:cxnLst/>
            <a:rect l="l" t="t" r="r" b="b"/>
            <a:pathLst>
              <a:path w="1899304" h="1689839">
                <a:moveTo>
                  <a:pt x="0" y="0"/>
                </a:moveTo>
                <a:lnTo>
                  <a:pt x="1899304" y="0"/>
                </a:lnTo>
                <a:lnTo>
                  <a:pt x="1899304" y="1689839"/>
                </a:lnTo>
                <a:lnTo>
                  <a:pt x="0" y="16898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14" name="TextBox 14"/>
          <p:cNvSpPr txBox="1"/>
          <p:nvPr/>
        </p:nvSpPr>
        <p:spPr>
          <a:xfrm>
            <a:off x="4127277" y="1806675"/>
            <a:ext cx="134313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Dokumentasi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 </a:t>
            </a:r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Kegiatan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 (</a:t>
            </a:r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Pelatihan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, </a:t>
            </a:r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Konseling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, </a:t>
            </a:r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Konsultasi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 </a:t>
            </a:r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Pendampingan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 </a:t>
            </a:r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Pengembangan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 SDM &amp; </a:t>
            </a:r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Organisasi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 dan </a:t>
            </a:r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Konsultasi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 </a:t>
            </a:r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Individu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 </a:t>
            </a:r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serta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 </a:t>
            </a:r>
            <a:r>
              <a:rPr lang="en-US" sz="4000" b="1" dirty="0" err="1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Komunitas</a:t>
            </a:r>
            <a:r>
              <a:rPr lang="en-US" sz="4000" b="1" dirty="0">
                <a:solidFill>
                  <a:srgbClr val="442D26"/>
                </a:solidFill>
                <a:latin typeface="Saira Bold"/>
                <a:ea typeface="Saira Bold"/>
                <a:cs typeface="Saira Bold"/>
                <a:sym typeface="Saira Bold"/>
              </a:rPr>
              <a:t>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591932" y="1266062"/>
            <a:ext cx="633626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12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16C53FC-83E8-5795-6BAF-CDDF2811C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620" y="4352684"/>
            <a:ext cx="3028950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9B69D5C-0B3C-9E67-9A7E-45139312A4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013" y="4352684"/>
            <a:ext cx="4787576" cy="3590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85D0F2F-1540-07EF-E870-0F5E2EAC88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046" y="7069324"/>
            <a:ext cx="3505200" cy="3008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CE3E0CF-63E6-03CD-D5AB-61A868B2C8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4479" y="7269180"/>
            <a:ext cx="4401079" cy="2933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E6E41D6-4451-47D5-5CD0-310543195A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0279" y="4240514"/>
            <a:ext cx="2777139" cy="3702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A9D265B-5BDD-96A2-94B9-F0A880C85E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698" y="7560219"/>
            <a:ext cx="3415571" cy="2543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55BE25-8E9E-C7E5-3914-3FF26E9592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769" y="4982957"/>
            <a:ext cx="2693012" cy="3590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4FE7D95-3854-F63B-70EC-8773DA46B1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276" y="5143500"/>
            <a:ext cx="4523230" cy="3343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-4173085" y="2981872"/>
            <a:ext cx="11319331" cy="4430945"/>
            <a:chOff x="0" y="0"/>
            <a:chExt cx="2981223" cy="11669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81223" cy="1166998"/>
            </a:xfrm>
            <a:custGeom>
              <a:avLst/>
              <a:gdLst/>
              <a:ahLst/>
              <a:cxnLst/>
              <a:rect l="l" t="t" r="r" b="b"/>
              <a:pathLst>
                <a:path w="2981223" h="1166998">
                  <a:moveTo>
                    <a:pt x="21203" y="0"/>
                  </a:moveTo>
                  <a:lnTo>
                    <a:pt x="2960020" y="0"/>
                  </a:lnTo>
                  <a:cubicBezTo>
                    <a:pt x="2965644" y="0"/>
                    <a:pt x="2971036" y="2234"/>
                    <a:pt x="2975013" y="6210"/>
                  </a:cubicBezTo>
                  <a:cubicBezTo>
                    <a:pt x="2978989" y="10186"/>
                    <a:pt x="2981223" y="15579"/>
                    <a:pt x="2981223" y="21203"/>
                  </a:cubicBezTo>
                  <a:lnTo>
                    <a:pt x="2981223" y="1145795"/>
                  </a:lnTo>
                  <a:cubicBezTo>
                    <a:pt x="2981223" y="1151418"/>
                    <a:pt x="2978989" y="1156811"/>
                    <a:pt x="2975013" y="1160788"/>
                  </a:cubicBezTo>
                  <a:cubicBezTo>
                    <a:pt x="2971036" y="1164764"/>
                    <a:pt x="2965644" y="1166998"/>
                    <a:pt x="2960020" y="1166998"/>
                  </a:cubicBezTo>
                  <a:lnTo>
                    <a:pt x="21203" y="1166998"/>
                  </a:lnTo>
                  <a:cubicBezTo>
                    <a:pt x="15579" y="1166998"/>
                    <a:pt x="10186" y="1164764"/>
                    <a:pt x="6210" y="1160788"/>
                  </a:cubicBezTo>
                  <a:cubicBezTo>
                    <a:pt x="2234" y="1156811"/>
                    <a:pt x="0" y="1151418"/>
                    <a:pt x="0" y="1145795"/>
                  </a:cubicBezTo>
                  <a:lnTo>
                    <a:pt x="0" y="21203"/>
                  </a:lnTo>
                  <a:cubicBezTo>
                    <a:pt x="0" y="15579"/>
                    <a:pt x="2234" y="10186"/>
                    <a:pt x="6210" y="6210"/>
                  </a:cubicBezTo>
                  <a:cubicBezTo>
                    <a:pt x="10186" y="2234"/>
                    <a:pt x="15579" y="0"/>
                    <a:pt x="21203" y="0"/>
                  </a:cubicBezTo>
                  <a:close/>
                </a:path>
              </a:pathLst>
            </a:custGeom>
            <a:solidFill>
              <a:srgbClr val="AB785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85725"/>
              <a:ext cx="2981223" cy="108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3046105" y="4174609"/>
            <a:ext cx="11319331" cy="2045471"/>
            <a:chOff x="0" y="0"/>
            <a:chExt cx="2981223" cy="5387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81223" cy="538725"/>
            </a:xfrm>
            <a:custGeom>
              <a:avLst/>
              <a:gdLst/>
              <a:ahLst/>
              <a:cxnLst/>
              <a:rect l="l" t="t" r="r" b="b"/>
              <a:pathLst>
                <a:path w="2981223" h="538725">
                  <a:moveTo>
                    <a:pt x="21203" y="0"/>
                  </a:moveTo>
                  <a:lnTo>
                    <a:pt x="2960020" y="0"/>
                  </a:lnTo>
                  <a:cubicBezTo>
                    <a:pt x="2965644" y="0"/>
                    <a:pt x="2971036" y="2234"/>
                    <a:pt x="2975013" y="6210"/>
                  </a:cubicBezTo>
                  <a:cubicBezTo>
                    <a:pt x="2978989" y="10186"/>
                    <a:pt x="2981223" y="15579"/>
                    <a:pt x="2981223" y="21203"/>
                  </a:cubicBezTo>
                  <a:lnTo>
                    <a:pt x="2981223" y="517522"/>
                  </a:lnTo>
                  <a:cubicBezTo>
                    <a:pt x="2981223" y="523145"/>
                    <a:pt x="2978989" y="528538"/>
                    <a:pt x="2975013" y="532515"/>
                  </a:cubicBezTo>
                  <a:cubicBezTo>
                    <a:pt x="2971036" y="536491"/>
                    <a:pt x="2965644" y="538725"/>
                    <a:pt x="2960020" y="538725"/>
                  </a:cubicBezTo>
                  <a:lnTo>
                    <a:pt x="21203" y="538725"/>
                  </a:lnTo>
                  <a:cubicBezTo>
                    <a:pt x="15579" y="538725"/>
                    <a:pt x="10186" y="536491"/>
                    <a:pt x="6210" y="532515"/>
                  </a:cubicBezTo>
                  <a:cubicBezTo>
                    <a:pt x="2234" y="528538"/>
                    <a:pt x="0" y="523145"/>
                    <a:pt x="0" y="517522"/>
                  </a:cubicBezTo>
                  <a:lnTo>
                    <a:pt x="0" y="21203"/>
                  </a:lnTo>
                  <a:cubicBezTo>
                    <a:pt x="0" y="15579"/>
                    <a:pt x="2234" y="10186"/>
                    <a:pt x="6210" y="6210"/>
                  </a:cubicBezTo>
                  <a:cubicBezTo>
                    <a:pt x="10186" y="2234"/>
                    <a:pt x="15579" y="0"/>
                    <a:pt x="21203" y="0"/>
                  </a:cubicBezTo>
                  <a:close/>
                </a:path>
              </a:pathLst>
            </a:custGeom>
            <a:solidFill>
              <a:srgbClr val="AB785E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85725"/>
              <a:ext cx="2981223" cy="453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1028700"/>
            <a:ext cx="5346705" cy="8229600"/>
            <a:chOff x="0" y="0"/>
            <a:chExt cx="639144" cy="98376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9143" cy="983764"/>
            </a:xfrm>
            <a:custGeom>
              <a:avLst/>
              <a:gdLst/>
              <a:ahLst/>
              <a:cxnLst/>
              <a:rect l="l" t="t" r="r" b="b"/>
              <a:pathLst>
                <a:path w="639143" h="983764">
                  <a:moveTo>
                    <a:pt x="33304" y="0"/>
                  </a:moveTo>
                  <a:lnTo>
                    <a:pt x="605840" y="0"/>
                  </a:lnTo>
                  <a:cubicBezTo>
                    <a:pt x="624233" y="0"/>
                    <a:pt x="639143" y="14910"/>
                    <a:pt x="639143" y="33304"/>
                  </a:cubicBezTo>
                  <a:lnTo>
                    <a:pt x="639143" y="950460"/>
                  </a:lnTo>
                  <a:cubicBezTo>
                    <a:pt x="639143" y="959293"/>
                    <a:pt x="635635" y="967764"/>
                    <a:pt x="629389" y="974010"/>
                  </a:cubicBezTo>
                  <a:cubicBezTo>
                    <a:pt x="623144" y="980255"/>
                    <a:pt x="614673" y="983764"/>
                    <a:pt x="605840" y="983764"/>
                  </a:cubicBezTo>
                  <a:lnTo>
                    <a:pt x="33304" y="983764"/>
                  </a:lnTo>
                  <a:cubicBezTo>
                    <a:pt x="14910" y="983764"/>
                    <a:pt x="0" y="968853"/>
                    <a:pt x="0" y="950460"/>
                  </a:cubicBezTo>
                  <a:lnTo>
                    <a:pt x="0" y="33304"/>
                  </a:lnTo>
                  <a:cubicBezTo>
                    <a:pt x="0" y="14910"/>
                    <a:pt x="14910" y="0"/>
                    <a:pt x="33304" y="0"/>
                  </a:cubicBezTo>
                  <a:close/>
                </a:path>
              </a:pathLst>
            </a:custGeom>
            <a:blipFill>
              <a:blip r:embed="rId2"/>
              <a:stretch>
                <a:fillRect t="-4140" b="-4140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10572823" y="499377"/>
            <a:ext cx="1899304" cy="1689839"/>
          </a:xfrm>
          <a:custGeom>
            <a:avLst/>
            <a:gdLst/>
            <a:ahLst/>
            <a:cxnLst/>
            <a:rect l="l" t="t" r="r" b="b"/>
            <a:pathLst>
              <a:path w="1899304" h="1689839">
                <a:moveTo>
                  <a:pt x="0" y="0"/>
                </a:moveTo>
                <a:lnTo>
                  <a:pt x="1899304" y="0"/>
                </a:lnTo>
                <a:lnTo>
                  <a:pt x="1899304" y="1689839"/>
                </a:lnTo>
                <a:lnTo>
                  <a:pt x="0" y="16898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035509" y="4877373"/>
            <a:ext cx="8873236" cy="4664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en-ID" sz="6000" b="1" dirty="0">
                <a:solidFill>
                  <a:schemeClr val="accent6">
                    <a:lumMod val="50000"/>
                  </a:schemeClr>
                </a:solidFill>
                <a:latin typeface="Saira" panose="020B0604020202020204" charset="0"/>
              </a:rPr>
              <a:t>Let’s Grow Together</a:t>
            </a:r>
          </a:p>
          <a:p>
            <a:pPr algn="just">
              <a:lnSpc>
                <a:spcPts val="3220"/>
              </a:lnSpc>
            </a:pPr>
            <a:endParaRPr lang="en-ID" sz="2400" dirty="0">
              <a:solidFill>
                <a:srgbClr val="442D26"/>
              </a:solidFill>
              <a:latin typeface="Saira" panose="020B0604020202020204" charset="0"/>
              <a:ea typeface="Saira"/>
              <a:cs typeface="Saira"/>
              <a:sym typeface="Saira"/>
            </a:endParaRPr>
          </a:p>
          <a:p>
            <a:r>
              <a:rPr lang="en-ID" sz="3200" dirty="0">
                <a:latin typeface="Saira" panose="020B0604020202020204" charset="0"/>
              </a:rPr>
              <a:t>Kami </a:t>
            </a:r>
            <a:r>
              <a:rPr lang="en-ID" sz="3200" dirty="0" err="1">
                <a:latin typeface="Saira" panose="020B0604020202020204" charset="0"/>
              </a:rPr>
              <a:t>siap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menjadi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mitra</a:t>
            </a:r>
            <a:r>
              <a:rPr lang="en-ID" sz="3200" dirty="0">
                <a:latin typeface="Saira" panose="020B0604020202020204" charset="0"/>
              </a:rPr>
              <a:t> Anda </a:t>
            </a:r>
            <a:r>
              <a:rPr lang="en-ID" sz="3200" dirty="0" err="1">
                <a:latin typeface="Saira" panose="020B0604020202020204" charset="0"/>
              </a:rPr>
              <a:t>dalam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mengembangkan</a:t>
            </a:r>
            <a:r>
              <a:rPr lang="en-ID" sz="3200" dirty="0">
                <a:latin typeface="Saira" panose="020B0604020202020204" charset="0"/>
              </a:rPr>
              <a:t> SDM dan </a:t>
            </a:r>
            <a:r>
              <a:rPr lang="en-ID" sz="3200" dirty="0" err="1">
                <a:latin typeface="Saira" panose="020B0604020202020204" charset="0"/>
              </a:rPr>
              <a:t>organisasi</a:t>
            </a:r>
            <a:r>
              <a:rPr lang="en-ID" sz="3200" dirty="0">
                <a:latin typeface="Saira" panose="020B0604020202020204" charset="0"/>
              </a:rPr>
              <a:t>.</a:t>
            </a:r>
          </a:p>
          <a:p>
            <a:endParaRPr lang="en-ID" sz="3200" dirty="0">
              <a:latin typeface="Saira" panose="020B0604020202020204" charset="0"/>
            </a:endParaRPr>
          </a:p>
          <a:p>
            <a:r>
              <a:rPr lang="en-ID" sz="3200" b="1" dirty="0" err="1">
                <a:latin typeface="Saira" panose="020B0604020202020204" charset="0"/>
              </a:rPr>
              <a:t>Mulai</a:t>
            </a:r>
            <a:r>
              <a:rPr lang="en-ID" sz="3200" b="1" dirty="0">
                <a:latin typeface="Saira" panose="020B0604020202020204" charset="0"/>
              </a:rPr>
              <a:t> </a:t>
            </a:r>
            <a:r>
              <a:rPr lang="en-ID" sz="3200" b="1" dirty="0" err="1">
                <a:latin typeface="Saira" panose="020B0604020202020204" charset="0"/>
              </a:rPr>
              <a:t>dengan</a:t>
            </a:r>
            <a:r>
              <a:rPr lang="en-ID" sz="3200" b="1" dirty="0">
                <a:latin typeface="Saira" panose="020B0604020202020204" charset="0"/>
              </a:rPr>
              <a:t>:</a:t>
            </a:r>
            <a:endParaRPr lang="en-ID" sz="3200" dirty="0">
              <a:latin typeface="Saira" panose="020B060402020202020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3200" dirty="0" err="1">
                <a:latin typeface="Saira" panose="020B0604020202020204" charset="0"/>
              </a:rPr>
              <a:t>Konsultasi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awal</a:t>
            </a:r>
            <a:r>
              <a:rPr lang="en-ID" sz="3200" dirty="0">
                <a:latin typeface="Saira" panose="020B0604020202020204" charset="0"/>
              </a:rPr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3200" dirty="0">
                <a:latin typeface="Saira" panose="020B0604020202020204" charset="0"/>
              </a:rPr>
              <a:t>Assessment </a:t>
            </a:r>
            <a:r>
              <a:rPr lang="en-ID" sz="3200" dirty="0" err="1">
                <a:latin typeface="Saira" panose="020B0604020202020204" charset="0"/>
              </a:rPr>
              <a:t>kebutuhan</a:t>
            </a:r>
            <a:r>
              <a:rPr lang="en-ID" sz="3200" dirty="0">
                <a:latin typeface="Saira" panose="020B0604020202020204" charset="0"/>
              </a:rPr>
              <a:t> </a:t>
            </a:r>
            <a:r>
              <a:rPr lang="en-ID" sz="3200" dirty="0" err="1">
                <a:latin typeface="Saira" panose="020B0604020202020204" charset="0"/>
              </a:rPr>
              <a:t>organisasi</a:t>
            </a:r>
            <a:r>
              <a:rPr lang="en-ID" sz="3200" dirty="0">
                <a:latin typeface="Saira" panose="020B0604020202020204" charset="0"/>
              </a:rPr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3200" dirty="0" err="1">
                <a:latin typeface="Saira" panose="020B0604020202020204" charset="0"/>
              </a:rPr>
              <a:t>Diskusi</a:t>
            </a:r>
            <a:r>
              <a:rPr lang="en-ID" sz="3200" dirty="0">
                <a:latin typeface="Saira" panose="020B0604020202020204" charset="0"/>
              </a:rPr>
              <a:t> strategi </a:t>
            </a:r>
            <a:r>
              <a:rPr lang="en-ID" sz="3200" dirty="0" err="1">
                <a:latin typeface="Saira" panose="020B0604020202020204" charset="0"/>
              </a:rPr>
              <a:t>pengembangan</a:t>
            </a:r>
            <a:r>
              <a:rPr lang="en-ID" sz="3200" dirty="0">
                <a:latin typeface="Saira" panose="020B0604020202020204" charset="0"/>
              </a:rPr>
              <a:t> SDM </a:t>
            </a:r>
          </a:p>
          <a:p>
            <a:pPr algn="just">
              <a:lnSpc>
                <a:spcPts val="3220"/>
              </a:lnSpc>
            </a:pPr>
            <a:endParaRPr lang="en-US" sz="2300" dirty="0">
              <a:solidFill>
                <a:srgbClr val="442D26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6591932" y="1266062"/>
            <a:ext cx="633626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DD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rtrait of young woman looking away">
            <a:extLst>
              <a:ext uri="{FF2B5EF4-FFF2-40B4-BE49-F238E27FC236}">
                <a16:creationId xmlns:a16="http://schemas.microsoft.com/office/drawing/2014/main" id="{6E5C87F6-15E2-AB68-0D4E-0314193CD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49" y="1847552"/>
            <a:ext cx="9919027" cy="68685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/>
          <p:cNvGrpSpPr/>
          <p:nvPr/>
        </p:nvGrpSpPr>
        <p:grpSpPr>
          <a:xfrm rot="-5400000">
            <a:off x="15353500" y="-158697"/>
            <a:ext cx="3110490" cy="633626"/>
            <a:chOff x="0" y="0"/>
            <a:chExt cx="819224" cy="166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9224" cy="166881"/>
            </a:xfrm>
            <a:custGeom>
              <a:avLst/>
              <a:gdLst/>
              <a:ahLst/>
              <a:cxnLst/>
              <a:rect l="l" t="t" r="r" b="b"/>
              <a:pathLst>
                <a:path w="819224" h="166881">
                  <a:moveTo>
                    <a:pt x="37335" y="0"/>
                  </a:moveTo>
                  <a:lnTo>
                    <a:pt x="781889" y="0"/>
                  </a:lnTo>
                  <a:cubicBezTo>
                    <a:pt x="791791" y="0"/>
                    <a:pt x="801287" y="3933"/>
                    <a:pt x="808289" y="10935"/>
                  </a:cubicBezTo>
                  <a:cubicBezTo>
                    <a:pt x="815290" y="17937"/>
                    <a:pt x="819224" y="27433"/>
                    <a:pt x="819224" y="37335"/>
                  </a:cubicBezTo>
                  <a:lnTo>
                    <a:pt x="819224" y="129546"/>
                  </a:lnTo>
                  <a:cubicBezTo>
                    <a:pt x="819224" y="139448"/>
                    <a:pt x="815290" y="148944"/>
                    <a:pt x="808289" y="155946"/>
                  </a:cubicBezTo>
                  <a:cubicBezTo>
                    <a:pt x="801287" y="162948"/>
                    <a:pt x="791791" y="166881"/>
                    <a:pt x="781889" y="166881"/>
                  </a:cubicBezTo>
                  <a:lnTo>
                    <a:pt x="37335" y="166881"/>
                  </a:lnTo>
                  <a:cubicBezTo>
                    <a:pt x="16715" y="166881"/>
                    <a:pt x="0" y="150166"/>
                    <a:pt x="0" y="129546"/>
                  </a:cubicBezTo>
                  <a:lnTo>
                    <a:pt x="0" y="37335"/>
                  </a:lnTo>
                  <a:cubicBezTo>
                    <a:pt x="0" y="27433"/>
                    <a:pt x="3933" y="17937"/>
                    <a:pt x="10935" y="10935"/>
                  </a:cubicBezTo>
                  <a:cubicBezTo>
                    <a:pt x="17937" y="3933"/>
                    <a:pt x="27433" y="0"/>
                    <a:pt x="37335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819224" cy="8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5400000">
            <a:off x="10956073" y="769031"/>
            <a:ext cx="6328668" cy="8856626"/>
            <a:chOff x="0" y="0"/>
            <a:chExt cx="1666810" cy="23326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66810" cy="2332609"/>
            </a:xfrm>
            <a:custGeom>
              <a:avLst/>
              <a:gdLst/>
              <a:ahLst/>
              <a:cxnLst/>
              <a:rect l="l" t="t" r="r" b="b"/>
              <a:pathLst>
                <a:path w="1666810" h="2332609">
                  <a:moveTo>
                    <a:pt x="37923" y="0"/>
                  </a:moveTo>
                  <a:lnTo>
                    <a:pt x="1628887" y="0"/>
                  </a:lnTo>
                  <a:cubicBezTo>
                    <a:pt x="1649831" y="0"/>
                    <a:pt x="1666810" y="16979"/>
                    <a:pt x="1666810" y="37923"/>
                  </a:cubicBezTo>
                  <a:lnTo>
                    <a:pt x="1666810" y="2294687"/>
                  </a:lnTo>
                  <a:cubicBezTo>
                    <a:pt x="1666810" y="2315631"/>
                    <a:pt x="1649831" y="2332609"/>
                    <a:pt x="1628887" y="2332609"/>
                  </a:cubicBezTo>
                  <a:lnTo>
                    <a:pt x="37923" y="2332609"/>
                  </a:lnTo>
                  <a:cubicBezTo>
                    <a:pt x="16979" y="2332609"/>
                    <a:pt x="0" y="2315631"/>
                    <a:pt x="0" y="2294687"/>
                  </a:cubicBezTo>
                  <a:lnTo>
                    <a:pt x="0" y="37923"/>
                  </a:lnTo>
                  <a:cubicBezTo>
                    <a:pt x="0" y="16979"/>
                    <a:pt x="16979" y="0"/>
                    <a:pt x="37923" y="0"/>
                  </a:cubicBezTo>
                  <a:close/>
                </a:path>
              </a:pathLst>
            </a:custGeom>
            <a:solidFill>
              <a:srgbClr val="442D2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85725"/>
              <a:ext cx="1666810" cy="22468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3558029" y="183781"/>
            <a:ext cx="1899304" cy="1689839"/>
          </a:xfrm>
          <a:custGeom>
            <a:avLst/>
            <a:gdLst/>
            <a:ahLst/>
            <a:cxnLst/>
            <a:rect l="l" t="t" r="r" b="b"/>
            <a:pathLst>
              <a:path w="1899304" h="1689839">
                <a:moveTo>
                  <a:pt x="0" y="0"/>
                </a:moveTo>
                <a:lnTo>
                  <a:pt x="1899303" y="0"/>
                </a:lnTo>
                <a:lnTo>
                  <a:pt x="1899303" y="1689838"/>
                </a:lnTo>
                <a:lnTo>
                  <a:pt x="0" y="16898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079075" y="3714111"/>
            <a:ext cx="5127615" cy="2732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0368"/>
              </a:lnSpc>
            </a:pPr>
            <a:r>
              <a:rPr lang="en-US" sz="10368" b="1" dirty="0">
                <a:solidFill>
                  <a:srgbClr val="ECDDD4"/>
                </a:solidFill>
                <a:latin typeface="Saira Heavy"/>
                <a:ea typeface="Saira Heavy"/>
                <a:cs typeface="Saira Heavy"/>
                <a:sym typeface="Saira Heavy"/>
              </a:rPr>
              <a:t>THANK YOU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35939" y="2577856"/>
            <a:ext cx="5089619" cy="383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80"/>
              </a:lnSpc>
            </a:pPr>
            <a:r>
              <a:rPr lang="en-US" sz="3622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DAYA VISI KONSULTAN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699616" y="3192965"/>
            <a:ext cx="2525942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www.davitaconsulting.com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04390" y="6887603"/>
            <a:ext cx="4321168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0811 2222 6687</a:t>
            </a:r>
          </a:p>
          <a:p>
            <a:pPr algn="r">
              <a:lnSpc>
                <a:spcPts val="1960"/>
              </a:lnSpc>
            </a:pPr>
            <a:r>
              <a:rPr lang="en-US" sz="1400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dv@davitaconsulting.com </a:t>
            </a:r>
          </a:p>
          <a:p>
            <a:pPr algn="r">
              <a:lnSpc>
                <a:spcPts val="1960"/>
              </a:lnSpc>
            </a:pPr>
            <a:r>
              <a:rPr lang="en-US" sz="1400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Jl. Raya </a:t>
            </a:r>
            <a:r>
              <a:rPr lang="en-US" sz="1400" dirty="0" err="1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Cilumuh</a:t>
            </a:r>
            <a:r>
              <a:rPr lang="en-US" sz="1400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, no. 19, </a:t>
            </a:r>
            <a:r>
              <a:rPr lang="en-US" sz="1400" dirty="0" err="1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Cimanggu</a:t>
            </a:r>
            <a:r>
              <a:rPr lang="en-US" sz="1400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, Cilacap</a:t>
            </a:r>
          </a:p>
          <a:p>
            <a:pPr algn="r">
              <a:lnSpc>
                <a:spcPts val="1960"/>
              </a:lnSpc>
            </a:pPr>
            <a:r>
              <a:rPr lang="en-US" sz="1400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www.davitaconsulting.com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745818" y="1266062"/>
            <a:ext cx="325854" cy="24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2189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14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19DFB4D3-659D-5269-E787-3B06B2D8A21D}"/>
              </a:ext>
            </a:extLst>
          </p:cNvPr>
          <p:cNvSpPr txBox="1"/>
          <p:nvPr/>
        </p:nvSpPr>
        <p:spPr>
          <a:xfrm>
            <a:off x="14680748" y="6446911"/>
            <a:ext cx="2525942" cy="26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dirty="0">
                <a:solidFill>
                  <a:srgbClr val="ECDDD4"/>
                </a:solidFill>
                <a:latin typeface="Saira"/>
                <a:ea typeface="Saira"/>
                <a:cs typeface="Saira"/>
                <a:sym typeface="Saira"/>
              </a:rPr>
              <a:t>Contact Kami 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562</Words>
  <Application>Microsoft Office PowerPoint</Application>
  <PresentationFormat>Custom</PresentationFormat>
  <Paragraphs>115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Saira Bold</vt:lpstr>
      <vt:lpstr>Arial</vt:lpstr>
      <vt:lpstr>Saira Heavy</vt:lpstr>
      <vt:lpstr>Saira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Consulting, Training, Counseling, Recruiting</dc:title>
  <cp:lastModifiedBy>davita variani</cp:lastModifiedBy>
  <cp:revision>11</cp:revision>
  <dcterms:created xsi:type="dcterms:W3CDTF">2006-08-16T00:00:00Z</dcterms:created>
  <dcterms:modified xsi:type="dcterms:W3CDTF">2026-08-01T04:51:46Z</dcterms:modified>
  <dc:identifier>DAGpWqPAjPw</dc:identifier>
</cp:coreProperties>
</file>